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9" r:id="rId2"/>
    <p:sldId id="270" r:id="rId3"/>
    <p:sldId id="264" r:id="rId4"/>
    <p:sldId id="271" r:id="rId5"/>
    <p:sldId id="266"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89858" autoAdjust="0"/>
  </p:normalViewPr>
  <p:slideViewPr>
    <p:cSldViewPr snapToGrid="0">
      <p:cViewPr varScale="1">
        <p:scale>
          <a:sx n="58" d="100"/>
          <a:sy n="58" d="100"/>
        </p:scale>
        <p:origin x="982"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FCBBCA-BE78-4FD9-AF71-A24EA58F5D65}" type="datetimeFigureOut">
              <a:rPr lang="en-GB" smtClean="0"/>
              <a:t>05/06/2026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3FE9F-C14D-4001-895F-C2E56DA29E89}" type="slidenum">
              <a:rPr lang="en-GB" smtClean="0"/>
              <a:t>‹#›</a:t>
            </a:fld>
            <a:endParaRPr lang="en-GB"/>
          </a:p>
        </p:txBody>
      </p:sp>
    </p:spTree>
    <p:extLst>
      <p:ext uri="{BB962C8B-B14F-4D97-AF65-F5344CB8AC3E}">
        <p14:creationId xmlns:p14="http://schemas.microsoft.com/office/powerpoint/2010/main" val="3600628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53FE9F-C14D-4001-895F-C2E56DA29E89}" type="slidenum">
              <a:rPr lang="en-GB" smtClean="0"/>
              <a:t>7</a:t>
            </a:fld>
            <a:endParaRPr lang="en-GB"/>
          </a:p>
        </p:txBody>
      </p:sp>
    </p:spTree>
    <p:extLst>
      <p:ext uri="{BB962C8B-B14F-4D97-AF65-F5344CB8AC3E}">
        <p14:creationId xmlns:p14="http://schemas.microsoft.com/office/powerpoint/2010/main" val="4045849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253B1-EBE3-CE1D-1C76-CB223C1C789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E453139-B6AD-9470-8AF2-65E3A2F08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FC53B43-442F-5E58-EEF8-6DADF022721E}"/>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11E8B917-EC28-4324-295F-915E5EF6FC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356753-8B82-359D-FBEA-D8C16A1D1EEB}"/>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88441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A28BD-D5ED-7C21-D6CF-A21490054A49}"/>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5A972FC-7E36-0B4F-C921-E360D5F6691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2B77802-7BCA-F63A-2163-78784BF31FD2}"/>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F8919919-55C2-4082-9786-BBEE35268C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C9F541-42E5-CAD2-A2A3-27F5AF7CB8CD}"/>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2457290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7B70AF-5A82-7D10-ECD9-640896F8451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A9F84CD-FC46-4E1C-04DB-2977C7C479D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ACEABFD-71FD-4884-62BF-D4877D583C17}"/>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74BC6AF8-4936-97DC-95AE-A3528680E7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29AE28-F721-F67F-749C-3A249014C413}"/>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777970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3E6D-61AF-D15F-2A61-04DE0F47B8B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B96322B-F589-1FF4-79B0-AE35059E1CF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FA235B-3D99-4DC9-6FE4-98261B1EBEF3}"/>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D392ABB3-740E-B59F-071D-16FCB92CC5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766D37-6B0F-7326-E506-739A3F32E2B6}"/>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2474041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62CD0-3F74-1DE7-047D-DC8A5CC8677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1E526A4-28A8-F533-5E5E-245FAA430D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E52AEFC-4A4E-6B55-8EDF-AB3EFD366301}"/>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9E5F0B60-ADCD-D06D-2620-0EF52CE96D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846347-A457-4A8D-13C4-47D29BB4CEAA}"/>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562456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3C274-C513-E780-5C67-CA05F218C75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8717BED-E2BC-D7DD-00C3-83198A9F167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02764C4-90D5-77EF-91C6-ED3D45163C5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F8E3E0D-8293-3795-B9E3-D94820506D36}"/>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6" name="Footer Placeholder 5">
            <a:extLst>
              <a:ext uri="{FF2B5EF4-FFF2-40B4-BE49-F238E27FC236}">
                <a16:creationId xmlns:a16="http://schemas.microsoft.com/office/drawing/2014/main" id="{BC5EB084-1E68-77BA-268B-166EC9FF3A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DAED88-A30B-B012-2E5F-B2A77927F8A7}"/>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705663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C03CB-4752-98C1-B4CB-7AF6A6A458E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B03EBF6-7AF5-5513-AD74-4A0D6F01E1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AEAA702-9AE7-575A-06F4-3395A1D65A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327474F-EAB7-CBAD-EA04-3BEDA1BA4E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AA19E1-41E5-0AD3-64E6-1BD6322DDD9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F1000CC-82B2-F075-830E-CB0AEC0B79C2}"/>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8" name="Footer Placeholder 7">
            <a:extLst>
              <a:ext uri="{FF2B5EF4-FFF2-40B4-BE49-F238E27FC236}">
                <a16:creationId xmlns:a16="http://schemas.microsoft.com/office/drawing/2014/main" id="{7CEE0165-AF2D-9500-0E23-817633826FF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BB1489-7A02-9410-1829-102B37BF2E63}"/>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803866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2C6A5-0C85-2C00-400B-A54B472DD64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28CFF5C-55FF-D331-D689-F83DDC90997D}"/>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4" name="Footer Placeholder 3">
            <a:extLst>
              <a:ext uri="{FF2B5EF4-FFF2-40B4-BE49-F238E27FC236}">
                <a16:creationId xmlns:a16="http://schemas.microsoft.com/office/drawing/2014/main" id="{EFDC791E-2763-585D-A678-2DFECCCDF5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195C552-AC8A-0ABF-05C0-979E11465DC0}"/>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609717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A9DD3B-45EE-CE01-E3CC-77E14D2D48B4}"/>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3" name="Footer Placeholder 2">
            <a:extLst>
              <a:ext uri="{FF2B5EF4-FFF2-40B4-BE49-F238E27FC236}">
                <a16:creationId xmlns:a16="http://schemas.microsoft.com/office/drawing/2014/main" id="{14D92A7D-F624-24B6-A011-0A330100A7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2F86659-3749-D162-E711-388922F11197}"/>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84456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916D-7786-FE25-66C1-A4F70A0CE89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7419F38-5F65-3349-AB05-2FB4BDFC4A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8BAD38E-C814-EB87-B4F0-81C76492AC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A750DF0-4FAE-DDED-750E-4266E4C8AA79}"/>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6" name="Footer Placeholder 5">
            <a:extLst>
              <a:ext uri="{FF2B5EF4-FFF2-40B4-BE49-F238E27FC236}">
                <a16:creationId xmlns:a16="http://schemas.microsoft.com/office/drawing/2014/main" id="{83419868-5689-7B06-4E8C-96F54913B4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93927B-448A-6838-CC80-5887F4856FF7}"/>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158539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4C0F-673A-804B-E2F3-B03D9605BB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6E974C5-393F-9C49-834E-75CF10061A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B9EB49-1ED8-3A31-577C-79D39AE40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A9D0DA9-4A90-2F42-78D6-337A405FBEAD}"/>
              </a:ext>
            </a:extLst>
          </p:cNvPr>
          <p:cNvSpPr>
            <a:spLocks noGrp="1"/>
          </p:cNvSpPr>
          <p:nvPr>
            <p:ph type="dt" sz="half" idx="10"/>
          </p:nvPr>
        </p:nvSpPr>
        <p:spPr/>
        <p:txBody>
          <a:bodyPr/>
          <a:lstStyle/>
          <a:p>
            <a:fld id="{7AEC5C59-765A-4BAA-A7B0-896F3B7E998D}" type="datetimeFigureOut">
              <a:rPr lang="en-GB" smtClean="0"/>
              <a:t>05/06/2026</a:t>
            </a:fld>
            <a:endParaRPr lang="en-GB"/>
          </a:p>
        </p:txBody>
      </p:sp>
      <p:sp>
        <p:nvSpPr>
          <p:cNvPr id="6" name="Footer Placeholder 5">
            <a:extLst>
              <a:ext uri="{FF2B5EF4-FFF2-40B4-BE49-F238E27FC236}">
                <a16:creationId xmlns:a16="http://schemas.microsoft.com/office/drawing/2014/main" id="{E017FA98-37E8-BB9B-CF28-448356C916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AEDC3D-2663-EE19-F7D4-EDB1D1FB4677}"/>
              </a:ext>
            </a:extLst>
          </p:cNvPr>
          <p:cNvSpPr>
            <a:spLocks noGrp="1"/>
          </p:cNvSpPr>
          <p:nvPr>
            <p:ph type="sldNum" sz="quarter" idx="12"/>
          </p:nvPr>
        </p:nvSpPr>
        <p:spPr/>
        <p:txBody>
          <a:bodyPr/>
          <a:lstStyle/>
          <a:p>
            <a:fld id="{D54826D7-666B-4B8A-9AF6-5C94B1549A6C}" type="slidenum">
              <a:rPr lang="en-GB" smtClean="0"/>
              <a:t>‹#›</a:t>
            </a:fld>
            <a:endParaRPr lang="en-GB"/>
          </a:p>
        </p:txBody>
      </p:sp>
    </p:spTree>
    <p:extLst>
      <p:ext uri="{BB962C8B-B14F-4D97-AF65-F5344CB8AC3E}">
        <p14:creationId xmlns:p14="http://schemas.microsoft.com/office/powerpoint/2010/main" val="386467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21BE07-189E-7924-E5CF-B26BF06024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AC59AF9-10EE-D8DE-B3C0-6D23A5523E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647037-0AEE-DD44-4024-801DD9B5FE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EC5C59-765A-4BAA-A7B0-896F3B7E998D}" type="datetimeFigureOut">
              <a:rPr lang="en-GB" smtClean="0"/>
              <a:t>05/06/2026</a:t>
            </a:fld>
            <a:endParaRPr lang="en-GB"/>
          </a:p>
        </p:txBody>
      </p:sp>
      <p:sp>
        <p:nvSpPr>
          <p:cNvPr id="5" name="Footer Placeholder 4">
            <a:extLst>
              <a:ext uri="{FF2B5EF4-FFF2-40B4-BE49-F238E27FC236}">
                <a16:creationId xmlns:a16="http://schemas.microsoft.com/office/drawing/2014/main" id="{BF3B23D4-2D76-B2B6-333B-254519F629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376520A-65C5-6C64-4710-951C182821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4826D7-666B-4B8A-9AF6-5C94B1549A6C}" type="slidenum">
              <a:rPr lang="en-GB" smtClean="0"/>
              <a:t>‹#›</a:t>
            </a:fld>
            <a:endParaRPr lang="en-GB"/>
          </a:p>
        </p:txBody>
      </p:sp>
    </p:spTree>
    <p:extLst>
      <p:ext uri="{BB962C8B-B14F-4D97-AF65-F5344CB8AC3E}">
        <p14:creationId xmlns:p14="http://schemas.microsoft.com/office/powerpoint/2010/main" val="1971376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594872-1E36-CDF9-6BC0-6F6122F81156}"/>
              </a:ext>
            </a:extLst>
          </p:cNvPr>
          <p:cNvSpPr txBox="1"/>
          <p:nvPr/>
        </p:nvSpPr>
        <p:spPr>
          <a:xfrm>
            <a:off x="509216" y="0"/>
            <a:ext cx="11262999" cy="7140416"/>
          </a:xfrm>
          <a:prstGeom prst="rect">
            <a:avLst/>
          </a:prstGeom>
          <a:noFill/>
        </p:spPr>
        <p:txBody>
          <a:bodyPr wrap="square" rtlCol="0">
            <a:spAutoFit/>
          </a:bodyPr>
          <a:lstStyle/>
          <a:p>
            <a:r>
              <a:rPr lang="en-GB" sz="2000" dirty="0"/>
              <a:t>I found myself drawing a heart on paper</a:t>
            </a:r>
          </a:p>
          <a:p>
            <a:r>
              <a:rPr lang="en-GB" sz="2000" dirty="0"/>
              <a:t>My thoughts were feeling muddled and cluttered and pulled in all directions</a:t>
            </a:r>
          </a:p>
          <a:p>
            <a:r>
              <a:rPr lang="en-GB" sz="2000" dirty="0"/>
              <a:t>I began to write around this heart all the people, places, things that occupy my thoughts</a:t>
            </a:r>
          </a:p>
          <a:p>
            <a:r>
              <a:rPr lang="en-GB" sz="2000" dirty="0"/>
              <a:t>I think I started with the heart because I was also thinking about Paul’s prayer in Ephesians 1v18</a:t>
            </a:r>
          </a:p>
          <a:p>
            <a:r>
              <a:rPr lang="en-GB" sz="2000" b="1" dirty="0"/>
              <a:t>“I pray that the eyes of your heart may be enlightened” (open the eyes of our hearts)</a:t>
            </a:r>
          </a:p>
          <a:p>
            <a:endParaRPr lang="en-GB" sz="2000" dirty="0"/>
          </a:p>
          <a:p>
            <a:r>
              <a:rPr lang="en-GB" sz="2000" dirty="0"/>
              <a:t>And there’s a saying about “things that pull on our heart strings”</a:t>
            </a:r>
          </a:p>
          <a:p>
            <a:r>
              <a:rPr lang="en-GB" sz="2000" dirty="0"/>
              <a:t>So, I found my drawing helpful, almost like I had emptied my head and with this</a:t>
            </a:r>
          </a:p>
          <a:p>
            <a:r>
              <a:rPr lang="en-GB" sz="2000" dirty="0"/>
              <a:t>visual created a picture to look at</a:t>
            </a:r>
          </a:p>
          <a:p>
            <a:r>
              <a:rPr lang="en-GB" sz="2000" dirty="0"/>
              <a:t>(DRAW ON WHITE BOARD)</a:t>
            </a:r>
          </a:p>
          <a:p>
            <a:endParaRPr lang="en-GB" sz="2000" dirty="0"/>
          </a:p>
          <a:p>
            <a:r>
              <a:rPr lang="en-GB" sz="2000" dirty="0"/>
              <a:t>When I finished and looked at it there was this heart in the centre and I put eyes on it and</a:t>
            </a:r>
          </a:p>
          <a:p>
            <a:r>
              <a:rPr lang="en-GB" sz="2000" dirty="0"/>
              <a:t>myself at the top. And I then found my focus was on this heart.</a:t>
            </a:r>
          </a:p>
          <a:p>
            <a:r>
              <a:rPr lang="en-GB" sz="2000" dirty="0"/>
              <a:t>What do the eyes of my heart see when I think of these people, places, situations, and things that</a:t>
            </a:r>
          </a:p>
          <a:p>
            <a:r>
              <a:rPr lang="en-GB" sz="2000" dirty="0"/>
              <a:t>pull on my heart strings. </a:t>
            </a:r>
          </a:p>
          <a:p>
            <a:endParaRPr lang="en-GB" sz="2000" dirty="0"/>
          </a:p>
          <a:p>
            <a:r>
              <a:rPr lang="en-GB" sz="2000" dirty="0"/>
              <a:t>I will rub mine out and let you take a moment to imagine what you would put around yours. </a:t>
            </a:r>
          </a:p>
          <a:p>
            <a:r>
              <a:rPr lang="en-GB" sz="2000" dirty="0"/>
              <a:t>These attachments may carry emotions and you can take a moment to feel those emotions</a:t>
            </a:r>
          </a:p>
          <a:p>
            <a:endParaRPr lang="en-GB" sz="2000" dirty="0"/>
          </a:p>
          <a:p>
            <a:r>
              <a:rPr lang="en-GB" sz="2000" dirty="0"/>
              <a:t>Now let’s look at the GOOD NEWS</a:t>
            </a:r>
          </a:p>
          <a:p>
            <a:endParaRPr lang="en-GB" sz="2000" dirty="0"/>
          </a:p>
          <a:p>
            <a:r>
              <a:rPr lang="en-GB" sz="2000" dirty="0"/>
              <a:t>READ EPHESIANS 3</a:t>
            </a:r>
          </a:p>
          <a:p>
            <a:endParaRPr lang="en-GB" dirty="0"/>
          </a:p>
        </p:txBody>
      </p:sp>
      <p:pic>
        <p:nvPicPr>
          <p:cNvPr id="3" name="Picture 2" descr="8 Inch Heart Template">
            <a:extLst>
              <a:ext uri="{FF2B5EF4-FFF2-40B4-BE49-F238E27FC236}">
                <a16:creationId xmlns:a16="http://schemas.microsoft.com/office/drawing/2014/main" id="{D88B060B-125A-6806-BE81-948657874CBC}"/>
              </a:ext>
            </a:extLst>
          </p:cNvPr>
          <p:cNvPicPr>
            <a:picLocks noChangeAspect="1"/>
          </p:cNvPicPr>
          <p:nvPr/>
        </p:nvPicPr>
        <p:blipFill>
          <a:blip r:embed="rId2"/>
          <a:stretch>
            <a:fillRect/>
          </a:stretch>
        </p:blipFill>
        <p:spPr>
          <a:xfrm>
            <a:off x="10311327" y="1474892"/>
            <a:ext cx="1619677" cy="2288941"/>
          </a:xfrm>
          <a:prstGeom prst="rect">
            <a:avLst/>
          </a:prstGeom>
        </p:spPr>
      </p:pic>
    </p:spTree>
    <p:extLst>
      <p:ext uri="{BB962C8B-B14F-4D97-AF65-F5344CB8AC3E}">
        <p14:creationId xmlns:p14="http://schemas.microsoft.com/office/powerpoint/2010/main" val="3127708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C1E5815-D54C-487F-A054-6D4930ADE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8 Inch Heart Template">
            <a:extLst>
              <a:ext uri="{FF2B5EF4-FFF2-40B4-BE49-F238E27FC236}">
                <a16:creationId xmlns:a16="http://schemas.microsoft.com/office/drawing/2014/main" id="{874CE5F7-112A-780E-5E62-7A2779461E57}"/>
              </a:ext>
            </a:extLst>
          </p:cNvPr>
          <p:cNvPicPr>
            <a:picLocks noChangeAspect="1"/>
          </p:cNvPicPr>
          <p:nvPr/>
        </p:nvPicPr>
        <p:blipFill>
          <a:blip r:embed="rId2"/>
          <a:stretch>
            <a:fillRect/>
          </a:stretch>
        </p:blipFill>
        <p:spPr>
          <a:xfrm>
            <a:off x="3243135" y="353269"/>
            <a:ext cx="4953611" cy="7000482"/>
          </a:xfrm>
          <a:prstGeom prst="rect">
            <a:avLst/>
          </a:prstGeom>
        </p:spPr>
      </p:pic>
      <p:sp>
        <p:nvSpPr>
          <p:cNvPr id="24" name="Freeform: Shape 23">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208496"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Tree>
    <p:extLst>
      <p:ext uri="{BB962C8B-B14F-4D97-AF65-F5344CB8AC3E}">
        <p14:creationId xmlns:p14="http://schemas.microsoft.com/office/powerpoint/2010/main" val="3391385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E32DACC-7577-B8CA-3A7F-4E86F7848301}"/>
              </a:ext>
            </a:extLst>
          </p:cNvPr>
          <p:cNvPicPr>
            <a:picLocks noChangeAspect="1"/>
          </p:cNvPicPr>
          <p:nvPr/>
        </p:nvPicPr>
        <p:blipFill>
          <a:blip r:embed="rId2">
            <a:extLst>
              <a:ext uri="{28A0092B-C50C-407E-A947-70E740481C1C}">
                <a14:useLocalDpi xmlns:a14="http://schemas.microsoft.com/office/drawing/2010/main" val="0"/>
              </a:ext>
            </a:extLst>
          </a:blip>
          <a:srcRect l="12749" r="18866" b="-1"/>
          <a:stretch>
            <a:fillRect/>
          </a:stretch>
        </p:blipFill>
        <p:spPr>
          <a:xfrm>
            <a:off x="2518769" y="-52007"/>
            <a:ext cx="9742985" cy="6910007"/>
          </a:xfrm>
          <a:prstGeom prst="rect">
            <a:avLst/>
          </a:prstGeom>
        </p:spPr>
      </p:pic>
      <p:sp>
        <p:nvSpPr>
          <p:cNvPr id="20" name="Rectangle 19">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6F98AFA9-8A30-03C9-0AA3-06D83A4D9FD6}"/>
              </a:ext>
            </a:extLst>
          </p:cNvPr>
          <p:cNvSpPr txBox="1"/>
          <p:nvPr/>
        </p:nvSpPr>
        <p:spPr>
          <a:xfrm>
            <a:off x="607674" y="61391"/>
            <a:ext cx="6329720" cy="7103338"/>
          </a:xfrm>
          <a:prstGeom prst="rect">
            <a:avLst/>
          </a:prstGeom>
        </p:spPr>
        <p:txBody>
          <a:bodyPr vert="horz" lIns="91440" tIns="45720" rIns="91440" bIns="45720" rtlCol="0">
            <a:noAutofit/>
          </a:bodyPr>
          <a:lstStyle/>
          <a:p>
            <a:pPr>
              <a:lnSpc>
                <a:spcPct val="90000"/>
              </a:lnSpc>
              <a:spcAft>
                <a:spcPts val="600"/>
              </a:spcAft>
            </a:pPr>
            <a:r>
              <a:rPr lang="en-US" sz="2000" b="1" dirty="0"/>
              <a:t>Ephesians 3</a:t>
            </a:r>
          </a:p>
          <a:p>
            <a:pPr>
              <a:lnSpc>
                <a:spcPct val="90000"/>
              </a:lnSpc>
              <a:spcAft>
                <a:spcPts val="600"/>
              </a:spcAft>
            </a:pPr>
            <a:r>
              <a:rPr lang="en-US" sz="2000" b="1" dirty="0"/>
              <a:t>Paul shares what the Holy Spirit had shown him</a:t>
            </a:r>
          </a:p>
          <a:p>
            <a:pPr indent="-228600">
              <a:lnSpc>
                <a:spcPct val="90000"/>
              </a:lnSpc>
              <a:spcAft>
                <a:spcPts val="600"/>
              </a:spcAft>
              <a:buFont typeface="Arial" panose="020B0604020202020204" pitchFamily="34" charset="0"/>
              <a:buChar char="•"/>
            </a:pPr>
            <a:endParaRPr lang="en-US" sz="2000" b="1" dirty="0"/>
          </a:p>
          <a:p>
            <a:pPr>
              <a:lnSpc>
                <a:spcPct val="90000"/>
              </a:lnSpc>
              <a:spcAft>
                <a:spcPts val="600"/>
              </a:spcAft>
            </a:pPr>
            <a:r>
              <a:rPr lang="en-US" sz="2000" dirty="0"/>
              <a:t>Through the </a:t>
            </a:r>
            <a:r>
              <a:rPr lang="en-US" sz="2000" b="1" dirty="0"/>
              <a:t>GOSPEL</a:t>
            </a:r>
            <a:r>
              <a:rPr lang="en-US" sz="2000" dirty="0"/>
              <a:t> the Gentiles are heirs together with Israel, members together of one body, and </a:t>
            </a:r>
            <a:r>
              <a:rPr lang="en-US" sz="2000" b="1" dirty="0"/>
              <a:t>SHARERS TOGETHER </a:t>
            </a:r>
            <a:r>
              <a:rPr lang="en-US" sz="2000" dirty="0"/>
              <a:t>in the </a:t>
            </a:r>
            <a:r>
              <a:rPr lang="en-US" sz="2000" b="1" dirty="0"/>
              <a:t>PROMISE OF CHRIST JESUS</a:t>
            </a:r>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000" b="1" dirty="0"/>
              <a:t>GOSPEL</a:t>
            </a:r>
            <a:r>
              <a:rPr lang="en-US" sz="2000" dirty="0"/>
              <a:t>:    message of salvation</a:t>
            </a:r>
          </a:p>
          <a:p>
            <a:pPr>
              <a:lnSpc>
                <a:spcPct val="90000"/>
              </a:lnSpc>
              <a:spcAft>
                <a:spcPts val="600"/>
              </a:spcAft>
            </a:pPr>
            <a:r>
              <a:rPr lang="en-US" sz="2000" dirty="0"/>
              <a:t>                        teachings of Jesus</a:t>
            </a:r>
          </a:p>
          <a:p>
            <a:pPr>
              <a:lnSpc>
                <a:spcPct val="90000"/>
              </a:lnSpc>
              <a:spcAft>
                <a:spcPts val="600"/>
              </a:spcAft>
            </a:pPr>
            <a:r>
              <a:rPr lang="en-US" sz="2000" dirty="0"/>
              <a:t>                        plan to reconcile us to God</a:t>
            </a:r>
          </a:p>
          <a:p>
            <a:pPr>
              <a:lnSpc>
                <a:spcPct val="90000"/>
              </a:lnSpc>
              <a:spcAft>
                <a:spcPts val="600"/>
              </a:spcAft>
            </a:pPr>
            <a:r>
              <a:rPr lang="en-US" sz="2000" dirty="0"/>
              <a:t>                        overcoming of sin and death</a:t>
            </a:r>
          </a:p>
          <a:p>
            <a:pPr>
              <a:lnSpc>
                <a:spcPct val="90000"/>
              </a:lnSpc>
              <a:spcAft>
                <a:spcPts val="600"/>
              </a:spcAft>
            </a:pPr>
            <a:r>
              <a:rPr lang="en-US" sz="2000" dirty="0"/>
              <a:t>                        life ,death and resurrection of Jesus</a:t>
            </a:r>
          </a:p>
          <a:p>
            <a:pPr>
              <a:lnSpc>
                <a:spcPct val="90000"/>
              </a:lnSpc>
              <a:spcAft>
                <a:spcPts val="600"/>
              </a:spcAft>
            </a:pPr>
            <a:r>
              <a:rPr lang="en-US" sz="2000" b="1" dirty="0"/>
              <a:t>GOSPEL</a:t>
            </a:r>
            <a:r>
              <a:rPr lang="en-US" sz="2000" dirty="0"/>
              <a:t> – </a:t>
            </a:r>
            <a:r>
              <a:rPr lang="en-US" sz="2000" dirty="0" err="1"/>
              <a:t>Euaggelion</a:t>
            </a:r>
            <a:r>
              <a:rPr lang="en-US" sz="2000" dirty="0"/>
              <a:t> = GOOD NEWS</a:t>
            </a:r>
          </a:p>
          <a:p>
            <a:pPr>
              <a:lnSpc>
                <a:spcPct val="90000"/>
              </a:lnSpc>
              <a:spcAft>
                <a:spcPts val="600"/>
              </a:spcAft>
            </a:pPr>
            <a:endParaRPr lang="en-US" sz="2000" dirty="0"/>
          </a:p>
          <a:p>
            <a:pPr>
              <a:lnSpc>
                <a:spcPct val="90000"/>
              </a:lnSpc>
              <a:spcAft>
                <a:spcPts val="600"/>
              </a:spcAft>
            </a:pPr>
            <a:r>
              <a:rPr lang="en-US" sz="2000" dirty="0"/>
              <a:t>JESUS BROUGHT THE REIGN OF GOD TO OUR WORLD THROUGH HIS LIFE, DEATH AND RESURRECTION </a:t>
            </a:r>
          </a:p>
          <a:p>
            <a:pPr>
              <a:lnSpc>
                <a:spcPct val="90000"/>
              </a:lnSpc>
              <a:spcAft>
                <a:spcPts val="600"/>
              </a:spcAft>
            </a:pPr>
            <a:r>
              <a:rPr lang="en-US" sz="2000" dirty="0"/>
              <a:t>HE SHOWED THIS IN HIS ENCOUNTERS WITH THE PEOPLE HE TOUCHED</a:t>
            </a:r>
          </a:p>
        </p:txBody>
      </p:sp>
    </p:spTree>
    <p:extLst>
      <p:ext uri="{BB962C8B-B14F-4D97-AF65-F5344CB8AC3E}">
        <p14:creationId xmlns:p14="http://schemas.microsoft.com/office/powerpoint/2010/main" val="167920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26CC44-6733-0153-C122-0EC31CF827D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150EEB7-025C-5FD1-A67C-8FBD4DF87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09C1FD1-50CB-2F4A-CF91-9D6F8BE34F10}"/>
              </a:ext>
            </a:extLst>
          </p:cNvPr>
          <p:cNvPicPr>
            <a:picLocks noChangeAspect="1"/>
          </p:cNvPicPr>
          <p:nvPr/>
        </p:nvPicPr>
        <p:blipFill>
          <a:blip r:embed="rId2">
            <a:extLst>
              <a:ext uri="{28A0092B-C50C-407E-A947-70E740481C1C}">
                <a14:useLocalDpi xmlns:a14="http://schemas.microsoft.com/office/drawing/2010/main" val="0"/>
              </a:ext>
            </a:extLst>
          </a:blip>
          <a:srcRect l="12749" r="18866" b="-1"/>
          <a:stretch>
            <a:fillRect/>
          </a:stretch>
        </p:blipFill>
        <p:spPr>
          <a:xfrm>
            <a:off x="2518769" y="-52007"/>
            <a:ext cx="9742985" cy="6910007"/>
          </a:xfrm>
          <a:prstGeom prst="rect">
            <a:avLst/>
          </a:prstGeom>
        </p:spPr>
      </p:pic>
      <p:sp>
        <p:nvSpPr>
          <p:cNvPr id="20" name="Rectangle 19">
            <a:extLst>
              <a:ext uri="{FF2B5EF4-FFF2-40B4-BE49-F238E27FC236}">
                <a16:creationId xmlns:a16="http://schemas.microsoft.com/office/drawing/2014/main" id="{F0BDE33B-48E3-C00D-473F-3E9BFE8BC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EF340AB8-5C71-5684-E0BE-62EA982F6683}"/>
              </a:ext>
            </a:extLst>
          </p:cNvPr>
          <p:cNvSpPr txBox="1"/>
          <p:nvPr/>
        </p:nvSpPr>
        <p:spPr>
          <a:xfrm>
            <a:off x="607674" y="61391"/>
            <a:ext cx="5488326" cy="7103338"/>
          </a:xfrm>
          <a:prstGeom prst="rect">
            <a:avLst/>
          </a:prstGeom>
        </p:spPr>
        <p:txBody>
          <a:bodyPr vert="horz" lIns="91440" tIns="45720" rIns="91440" bIns="45720" rtlCol="0">
            <a:noAutofit/>
          </a:bodyPr>
          <a:lstStyle/>
          <a:p>
            <a:pPr>
              <a:lnSpc>
                <a:spcPct val="90000"/>
              </a:lnSpc>
              <a:spcAft>
                <a:spcPts val="600"/>
              </a:spcAft>
            </a:pPr>
            <a:endParaRPr lang="en-US" dirty="0"/>
          </a:p>
        </p:txBody>
      </p:sp>
      <p:sp>
        <p:nvSpPr>
          <p:cNvPr id="2" name="TextBox 1">
            <a:extLst>
              <a:ext uri="{FF2B5EF4-FFF2-40B4-BE49-F238E27FC236}">
                <a16:creationId xmlns:a16="http://schemas.microsoft.com/office/drawing/2014/main" id="{6CA4106F-F223-C3FF-6891-D872C36A2315}"/>
              </a:ext>
            </a:extLst>
          </p:cNvPr>
          <p:cNvSpPr txBox="1"/>
          <p:nvPr/>
        </p:nvSpPr>
        <p:spPr>
          <a:xfrm>
            <a:off x="272005" y="509285"/>
            <a:ext cx="5023413" cy="5909310"/>
          </a:xfrm>
          <a:prstGeom prst="rect">
            <a:avLst/>
          </a:prstGeom>
          <a:noFill/>
        </p:spPr>
        <p:txBody>
          <a:bodyPr wrap="square" rtlCol="0">
            <a:spAutoFit/>
          </a:bodyPr>
          <a:lstStyle/>
          <a:p>
            <a:r>
              <a:rPr lang="en-GB" b="1" dirty="0"/>
              <a:t>Paul says it again in Romans 1 v2-5</a:t>
            </a:r>
          </a:p>
          <a:p>
            <a:endParaRPr lang="en-GB" sz="2000" dirty="0"/>
          </a:p>
          <a:p>
            <a:r>
              <a:rPr lang="en-GB" sz="2000" dirty="0"/>
              <a:t>The </a:t>
            </a:r>
            <a:r>
              <a:rPr lang="en-GB" sz="2000" b="1" dirty="0">
                <a:solidFill>
                  <a:schemeClr val="accent5"/>
                </a:solidFill>
              </a:rPr>
              <a:t>GOSPEL</a:t>
            </a:r>
            <a:r>
              <a:rPr lang="en-GB" sz="2000" dirty="0"/>
              <a:t> he promised beforehand through his prophets</a:t>
            </a:r>
          </a:p>
          <a:p>
            <a:r>
              <a:rPr lang="en-GB" sz="2000" dirty="0"/>
              <a:t> in the Holy scriptures regarding his Son, </a:t>
            </a:r>
          </a:p>
          <a:p>
            <a:r>
              <a:rPr lang="en-GB" sz="2000" dirty="0"/>
              <a:t>who as to his earthly life was a descendant of David, </a:t>
            </a:r>
          </a:p>
          <a:p>
            <a:r>
              <a:rPr lang="en-GB" sz="2000" dirty="0"/>
              <a:t>and who through the Spirit of holiness was appointed</a:t>
            </a:r>
          </a:p>
          <a:p>
            <a:r>
              <a:rPr lang="en-GB" sz="2000" dirty="0"/>
              <a:t> the SON of God IN POWER by his resurrection from the dead,</a:t>
            </a:r>
          </a:p>
          <a:p>
            <a:r>
              <a:rPr lang="en-GB" sz="2000" dirty="0"/>
              <a:t>JESUS CHRIST OUR LORD. </a:t>
            </a:r>
          </a:p>
          <a:p>
            <a:r>
              <a:rPr lang="en-GB" sz="2000" dirty="0"/>
              <a:t>Through him we received grace and apostleship</a:t>
            </a:r>
          </a:p>
          <a:p>
            <a:r>
              <a:rPr lang="en-GB" sz="2000" dirty="0"/>
              <a:t> to call all the Gentiles to the obedience</a:t>
            </a:r>
          </a:p>
          <a:p>
            <a:r>
              <a:rPr lang="en-GB" sz="2000" dirty="0"/>
              <a:t> that comes from faith for his name’s sake.</a:t>
            </a:r>
          </a:p>
          <a:p>
            <a:r>
              <a:rPr lang="en-GB" sz="2000" dirty="0"/>
              <a:t>And you also are among those Gentiles </a:t>
            </a:r>
          </a:p>
          <a:p>
            <a:r>
              <a:rPr lang="en-GB" sz="2000" dirty="0"/>
              <a:t>who are called to BELONG TO JESUS CHRIST.</a:t>
            </a:r>
          </a:p>
        </p:txBody>
      </p:sp>
    </p:spTree>
    <p:extLst>
      <p:ext uri="{BB962C8B-B14F-4D97-AF65-F5344CB8AC3E}">
        <p14:creationId xmlns:p14="http://schemas.microsoft.com/office/powerpoint/2010/main" val="3747056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1A31B54-C804-F062-DF2B-2273E2C18909}"/>
              </a:ext>
            </a:extLst>
          </p:cNvPr>
          <p:cNvSpPr txBox="1"/>
          <p:nvPr/>
        </p:nvSpPr>
        <p:spPr>
          <a:xfrm>
            <a:off x="953185" y="416888"/>
            <a:ext cx="4619621" cy="5507548"/>
          </a:xfrm>
          <a:prstGeom prst="rect">
            <a:avLst/>
          </a:prstGeom>
        </p:spPr>
        <p:txBody>
          <a:bodyPr vert="horz" lIns="91440" tIns="45720" rIns="91440" bIns="45720" rtlCol="0">
            <a:noAutofit/>
          </a:bodyPr>
          <a:lstStyle/>
          <a:p>
            <a:pPr>
              <a:lnSpc>
                <a:spcPct val="90000"/>
              </a:lnSpc>
              <a:spcAft>
                <a:spcPts val="600"/>
              </a:spcAft>
            </a:pPr>
            <a:r>
              <a:rPr lang="en-US" sz="2400" b="1" dirty="0"/>
              <a:t>Jesus said in Mark 1v15</a:t>
            </a:r>
          </a:p>
          <a:p>
            <a:pPr>
              <a:lnSpc>
                <a:spcPct val="90000"/>
              </a:lnSpc>
              <a:spcAft>
                <a:spcPts val="600"/>
              </a:spcAft>
            </a:pPr>
            <a:r>
              <a:rPr lang="en-US" sz="2400" dirty="0"/>
              <a:t>THE KINGDOM OF GOD HAS COME NEAR, REPENT AND BELIEVE THE</a:t>
            </a:r>
          </a:p>
          <a:p>
            <a:pPr>
              <a:lnSpc>
                <a:spcPct val="90000"/>
              </a:lnSpc>
              <a:spcAft>
                <a:spcPts val="600"/>
              </a:spcAft>
            </a:pPr>
            <a:r>
              <a:rPr lang="en-US" sz="2400" dirty="0"/>
              <a:t> </a:t>
            </a:r>
            <a:r>
              <a:rPr lang="en-US" sz="2400" b="1" dirty="0"/>
              <a:t>GOOD NEWS!!</a:t>
            </a:r>
          </a:p>
          <a:p>
            <a:pPr>
              <a:lnSpc>
                <a:spcPct val="90000"/>
              </a:lnSpc>
              <a:spcAft>
                <a:spcPts val="600"/>
              </a:spcAft>
            </a:pPr>
            <a:endParaRPr lang="en-US" sz="2400" b="1" dirty="0"/>
          </a:p>
          <a:p>
            <a:pPr indent="-228600">
              <a:lnSpc>
                <a:spcPct val="90000"/>
              </a:lnSpc>
              <a:spcAft>
                <a:spcPts val="600"/>
              </a:spcAft>
              <a:buFont typeface="Arial" panose="020B0604020202020204" pitchFamily="34" charset="0"/>
              <a:buChar char="•"/>
            </a:pPr>
            <a:endParaRPr lang="en-US" sz="2400" b="1" dirty="0"/>
          </a:p>
          <a:p>
            <a:pPr>
              <a:lnSpc>
                <a:spcPct val="90000"/>
              </a:lnSpc>
              <a:spcAft>
                <a:spcPts val="600"/>
              </a:spcAft>
            </a:pPr>
            <a:r>
              <a:rPr lang="en-US" sz="2400" b="1" dirty="0"/>
              <a:t>Isaiah 52v2</a:t>
            </a:r>
          </a:p>
          <a:p>
            <a:pPr>
              <a:lnSpc>
                <a:spcPct val="90000"/>
              </a:lnSpc>
              <a:spcAft>
                <a:spcPts val="600"/>
              </a:spcAft>
            </a:pPr>
            <a:r>
              <a:rPr lang="en-US" sz="2400" dirty="0"/>
              <a:t>How lovely on the mountains are the feet of him who brings GOOD NEWS. Who announces peace and brings GOOD NEWS of happiness. Who announces salvation. And says to Zion</a:t>
            </a:r>
          </a:p>
          <a:p>
            <a:pPr>
              <a:lnSpc>
                <a:spcPct val="90000"/>
              </a:lnSpc>
              <a:spcAft>
                <a:spcPts val="600"/>
              </a:spcAft>
            </a:pPr>
            <a:r>
              <a:rPr lang="en-US" sz="2400" b="1" dirty="0"/>
              <a:t>YOUR GOD REIGNS!!</a:t>
            </a:r>
          </a:p>
        </p:txBody>
      </p:sp>
      <p:pic>
        <p:nvPicPr>
          <p:cNvPr id="4" name="Picture 3" descr="Triangle shaped cave">
            <a:extLst>
              <a:ext uri="{FF2B5EF4-FFF2-40B4-BE49-F238E27FC236}">
                <a16:creationId xmlns:a16="http://schemas.microsoft.com/office/drawing/2014/main" id="{1CCAC913-1E99-6075-F70B-6153651B32CE}"/>
              </a:ext>
            </a:extLst>
          </p:cNvPr>
          <p:cNvPicPr>
            <a:picLocks noChangeAspect="1"/>
          </p:cNvPicPr>
          <p:nvPr/>
        </p:nvPicPr>
        <p:blipFill>
          <a:blip r:embed="rId2"/>
          <a:srcRect l="39745" r="696" b="-1"/>
          <a:stretch>
            <a:fillRect/>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787817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AE01A5-B451-C364-40CF-20EC46C0ACA1}"/>
              </a:ext>
            </a:extLst>
          </p:cNvPr>
          <p:cNvSpPr txBox="1"/>
          <p:nvPr/>
        </p:nvSpPr>
        <p:spPr>
          <a:xfrm>
            <a:off x="390582" y="228123"/>
            <a:ext cx="11410836" cy="6401753"/>
          </a:xfrm>
          <a:prstGeom prst="rect">
            <a:avLst/>
          </a:prstGeom>
          <a:noFill/>
        </p:spPr>
        <p:txBody>
          <a:bodyPr wrap="square" rtlCol="0">
            <a:spAutoFit/>
          </a:bodyPr>
          <a:lstStyle/>
          <a:p>
            <a:r>
              <a:rPr lang="en-GB" sz="2400" dirty="0"/>
              <a:t>Although I am the less than the least of all God’s people this grace was given to me: to preach to the Gentiles the BOUNDLESS RICHES OF CHRIST, and to make plain to everyone the </a:t>
            </a:r>
            <a:r>
              <a:rPr lang="en-GB" sz="2400" b="1" u="sng" dirty="0"/>
              <a:t>administration</a:t>
            </a:r>
            <a:r>
              <a:rPr lang="en-GB" sz="2400" dirty="0"/>
              <a:t> of this mystery, which for ages past was kept hidden in God, who created all things.</a:t>
            </a:r>
          </a:p>
          <a:p>
            <a:endParaRPr lang="en-GB" sz="2400" dirty="0"/>
          </a:p>
          <a:p>
            <a:r>
              <a:rPr lang="en-GB" sz="2400" b="1" u="sng" dirty="0"/>
              <a:t>Administration</a:t>
            </a:r>
            <a:r>
              <a:rPr lang="en-GB" sz="2400" dirty="0"/>
              <a:t> - koinonia = fellowship, participation, partnership, social intercourse, communicate</a:t>
            </a:r>
          </a:p>
          <a:p>
            <a:endParaRPr lang="en-GB" sz="2400" dirty="0"/>
          </a:p>
          <a:p>
            <a:r>
              <a:rPr lang="en-GB" sz="2400" dirty="0"/>
              <a:t>His intent was that now, through the church, the manifold wisdom of God should be made known to the rulers and authorities in the heavenly realms, according to his eternal purpose that he ACCOMPLISHED IN CHRIST JESUS OUR LORD.</a:t>
            </a:r>
          </a:p>
          <a:p>
            <a:endParaRPr lang="en-GB" sz="2400" dirty="0"/>
          </a:p>
          <a:p>
            <a:r>
              <a:rPr lang="en-GB" sz="2400" b="1" dirty="0"/>
              <a:t>In him and through faith in him we may approach God with freedom and confidence</a:t>
            </a:r>
            <a:r>
              <a:rPr lang="en-GB" b="1" dirty="0"/>
              <a:t>. </a:t>
            </a:r>
          </a:p>
          <a:p>
            <a:endParaRPr lang="en-GB" sz="2800" b="1" dirty="0"/>
          </a:p>
          <a:p>
            <a:r>
              <a:rPr lang="en-GB" sz="2800" b="1" dirty="0"/>
              <a:t>THIS IS GOOD NEWS!!</a:t>
            </a:r>
          </a:p>
          <a:p>
            <a:endParaRPr lang="en-GB" dirty="0"/>
          </a:p>
        </p:txBody>
      </p:sp>
    </p:spTree>
    <p:extLst>
      <p:ext uri="{BB962C8B-B14F-4D97-AF65-F5344CB8AC3E}">
        <p14:creationId xmlns:p14="http://schemas.microsoft.com/office/powerpoint/2010/main" val="306053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9EBCDEF4-655F-6919-B318-BAD649E6FD48}"/>
              </a:ext>
            </a:extLst>
          </p:cNvPr>
          <p:cNvSpPr txBox="1"/>
          <p:nvPr/>
        </p:nvSpPr>
        <p:spPr>
          <a:xfrm>
            <a:off x="322118" y="191641"/>
            <a:ext cx="7480398" cy="6753212"/>
          </a:xfrm>
          <a:prstGeom prst="rect">
            <a:avLst/>
          </a:prstGeom>
        </p:spPr>
        <p:txBody>
          <a:bodyPr vert="horz" lIns="91440" tIns="45720" rIns="91440" bIns="45720" rtlCol="0">
            <a:normAutofit fontScale="25000" lnSpcReduction="20000"/>
          </a:bodyPr>
          <a:lstStyle/>
          <a:p>
            <a:pPr>
              <a:lnSpc>
                <a:spcPct val="90000"/>
              </a:lnSpc>
              <a:spcAft>
                <a:spcPts val="600"/>
              </a:spcAft>
            </a:pPr>
            <a:r>
              <a:rPr lang="en-US" sz="8000" dirty="0"/>
              <a:t>Now I can approach all these relationships, situations, places things that pull on my  heart strings with confidence.</a:t>
            </a:r>
          </a:p>
          <a:p>
            <a:pPr>
              <a:lnSpc>
                <a:spcPct val="90000"/>
              </a:lnSpc>
              <a:spcAft>
                <a:spcPts val="600"/>
              </a:spcAft>
            </a:pPr>
            <a:r>
              <a:rPr lang="en-US" sz="8000" dirty="0"/>
              <a:t>From the place in my heart where Jesus lives</a:t>
            </a:r>
          </a:p>
          <a:p>
            <a:pPr>
              <a:lnSpc>
                <a:spcPct val="90000"/>
              </a:lnSpc>
              <a:spcAft>
                <a:spcPts val="600"/>
              </a:spcAft>
            </a:pPr>
            <a:r>
              <a:rPr lang="en-US" sz="8000" dirty="0"/>
              <a:t>I am not alone</a:t>
            </a:r>
          </a:p>
          <a:p>
            <a:pPr>
              <a:lnSpc>
                <a:spcPct val="90000"/>
              </a:lnSpc>
              <a:spcAft>
                <a:spcPts val="600"/>
              </a:spcAft>
            </a:pPr>
            <a:r>
              <a:rPr lang="en-US" sz="8000" dirty="0"/>
              <a:t>I can bring them to the Father</a:t>
            </a:r>
          </a:p>
          <a:p>
            <a:pPr>
              <a:lnSpc>
                <a:spcPct val="90000"/>
              </a:lnSpc>
              <a:spcAft>
                <a:spcPts val="600"/>
              </a:spcAft>
            </a:pPr>
            <a:r>
              <a:rPr lang="en-US" sz="8000" dirty="0"/>
              <a:t>I can ask him how to pray. He promises the power of the Holy Spirit. </a:t>
            </a:r>
          </a:p>
          <a:p>
            <a:pPr indent="-228600">
              <a:lnSpc>
                <a:spcPct val="90000"/>
              </a:lnSpc>
              <a:spcAft>
                <a:spcPts val="600"/>
              </a:spcAft>
              <a:buFont typeface="Arial" panose="020B0604020202020204" pitchFamily="34" charset="0"/>
              <a:buChar char="•"/>
            </a:pPr>
            <a:endParaRPr lang="en-US" sz="8000" dirty="0"/>
          </a:p>
          <a:p>
            <a:pPr indent="-228600">
              <a:lnSpc>
                <a:spcPct val="90000"/>
              </a:lnSpc>
              <a:spcAft>
                <a:spcPts val="600"/>
              </a:spcAft>
              <a:buFont typeface="Arial" panose="020B0604020202020204" pitchFamily="34" charset="0"/>
              <a:buChar char="•"/>
            </a:pPr>
            <a:r>
              <a:rPr lang="en-US" sz="8000" dirty="0"/>
              <a:t>Anna reminded us: Faith filled prayers not worrying prayer</a:t>
            </a:r>
          </a:p>
          <a:p>
            <a:pPr indent="-228600">
              <a:lnSpc>
                <a:spcPct val="90000"/>
              </a:lnSpc>
              <a:spcAft>
                <a:spcPts val="600"/>
              </a:spcAft>
              <a:buFont typeface="Arial" panose="020B0604020202020204" pitchFamily="34" charset="0"/>
              <a:buChar char="•"/>
            </a:pPr>
            <a:endParaRPr lang="en-US" sz="8000" b="1" dirty="0"/>
          </a:p>
          <a:p>
            <a:pPr>
              <a:lnSpc>
                <a:spcPct val="90000"/>
              </a:lnSpc>
              <a:spcAft>
                <a:spcPts val="600"/>
              </a:spcAft>
            </a:pPr>
            <a:r>
              <a:rPr lang="en-US" sz="8000" b="1" dirty="0"/>
              <a:t>Ephesians 6:  </a:t>
            </a:r>
            <a:r>
              <a:rPr lang="en-US" sz="8000" dirty="0"/>
              <a:t>Paul encourages us to put on the breast plate of righteousness. (Breastplate shields my heart)</a:t>
            </a:r>
          </a:p>
          <a:p>
            <a:pPr>
              <a:lnSpc>
                <a:spcPct val="90000"/>
              </a:lnSpc>
              <a:spcAft>
                <a:spcPts val="600"/>
              </a:spcAft>
            </a:pPr>
            <a:r>
              <a:rPr lang="en-US" sz="8000" dirty="0"/>
              <a:t>We don’t war against flesh and blood</a:t>
            </a:r>
          </a:p>
          <a:p>
            <a:pPr>
              <a:lnSpc>
                <a:spcPct val="90000"/>
              </a:lnSpc>
              <a:spcAft>
                <a:spcPts val="600"/>
              </a:spcAft>
            </a:pPr>
            <a:r>
              <a:rPr lang="en-US" sz="8000" b="1" dirty="0"/>
              <a:t>Hebrews 1v9: </a:t>
            </a:r>
            <a:r>
              <a:rPr lang="en-US" sz="8000" dirty="0"/>
              <a:t>We, like Jesus, can love righteousness and hate wickedness (will we be anointed with the oil of joy?)</a:t>
            </a:r>
          </a:p>
          <a:p>
            <a:pPr>
              <a:lnSpc>
                <a:spcPct val="90000"/>
              </a:lnSpc>
              <a:spcAft>
                <a:spcPts val="600"/>
              </a:spcAft>
            </a:pPr>
            <a:r>
              <a:rPr lang="en-US" sz="8000" b="1" dirty="0"/>
              <a:t>Ephesians 3v10</a:t>
            </a:r>
            <a:r>
              <a:rPr lang="en-US" sz="8000" dirty="0"/>
              <a:t>: Can we be reflectors of God’s manifold wisdom and over come the things that war against us.</a:t>
            </a:r>
          </a:p>
          <a:p>
            <a:pPr>
              <a:lnSpc>
                <a:spcPct val="90000"/>
              </a:lnSpc>
              <a:spcAft>
                <a:spcPts val="600"/>
              </a:spcAft>
            </a:pPr>
            <a:endParaRPr lang="en-US" sz="8000" dirty="0"/>
          </a:p>
          <a:p>
            <a:pPr>
              <a:lnSpc>
                <a:spcPct val="90000"/>
              </a:lnSpc>
              <a:spcAft>
                <a:spcPts val="600"/>
              </a:spcAft>
            </a:pPr>
            <a:r>
              <a:rPr lang="en-US" sz="8000" dirty="0"/>
              <a:t>Is this the promise of the GOOD NEWS, the GOSPEL</a:t>
            </a:r>
          </a:p>
          <a:p>
            <a:pPr indent="-228600">
              <a:lnSpc>
                <a:spcPct val="90000"/>
              </a:lnSpc>
              <a:spcAft>
                <a:spcPts val="600"/>
              </a:spcAft>
              <a:buFont typeface="Arial" panose="020B0604020202020204" pitchFamily="34" charset="0"/>
              <a:buChar char="•"/>
            </a:pPr>
            <a:endParaRPr lang="en-US" sz="8000" dirty="0"/>
          </a:p>
          <a:p>
            <a:pPr indent="-228600">
              <a:lnSpc>
                <a:spcPct val="90000"/>
              </a:lnSpc>
              <a:spcAft>
                <a:spcPts val="600"/>
              </a:spcAft>
              <a:buFont typeface="Arial" panose="020B0604020202020204" pitchFamily="34" charset="0"/>
              <a:buChar char="•"/>
            </a:pPr>
            <a:r>
              <a:rPr lang="en-US" sz="8000" dirty="0"/>
              <a:t>Paul’s prayer is………..</a:t>
            </a:r>
          </a:p>
          <a:p>
            <a:pPr indent="-228600">
              <a:lnSpc>
                <a:spcPct val="90000"/>
              </a:lnSpc>
              <a:spcAft>
                <a:spcPts val="600"/>
              </a:spcAft>
              <a:buFont typeface="Arial" panose="020B0604020202020204" pitchFamily="34" charset="0"/>
              <a:buChar char="•"/>
            </a:pPr>
            <a:r>
              <a:rPr lang="en-US" sz="8000" dirty="0"/>
              <a:t>God is able…….(immeasurably more!!)</a:t>
            </a:r>
          </a:p>
          <a:p>
            <a:pPr indent="-228600">
              <a:lnSpc>
                <a:spcPct val="90000"/>
              </a:lnSpc>
              <a:spcAft>
                <a:spcPts val="600"/>
              </a:spcAft>
              <a:buFont typeface="Arial" panose="020B0604020202020204" pitchFamily="34" charset="0"/>
              <a:buChar char="•"/>
            </a:pPr>
            <a:r>
              <a:rPr lang="en-US" sz="8000" dirty="0"/>
              <a:t>His love is wider, deeper, higher, greater than ours.</a:t>
            </a:r>
          </a:p>
          <a:p>
            <a:pPr>
              <a:lnSpc>
                <a:spcPct val="90000"/>
              </a:lnSpc>
              <a:spcAft>
                <a:spcPts val="600"/>
              </a:spcAft>
            </a:pPr>
            <a:r>
              <a:rPr lang="en-US" sz="8000" b="1" dirty="0"/>
              <a:t>THIS IS GOOD NEWS!! Can we grasp it!!</a:t>
            </a:r>
          </a:p>
          <a:p>
            <a:pPr indent="-228600">
              <a:lnSpc>
                <a:spcPct val="90000"/>
              </a:lnSpc>
              <a:spcAft>
                <a:spcPts val="600"/>
              </a:spcAft>
              <a:buFont typeface="Arial" panose="020B0604020202020204" pitchFamily="34" charset="0"/>
              <a:buChar char="•"/>
            </a:pPr>
            <a:endParaRPr lang="en-US" sz="6400" dirty="0"/>
          </a:p>
          <a:p>
            <a:pPr indent="-228600">
              <a:lnSpc>
                <a:spcPct val="90000"/>
              </a:lnSpc>
              <a:spcAft>
                <a:spcPts val="600"/>
              </a:spcAft>
              <a:buFont typeface="Arial" panose="020B0604020202020204" pitchFamily="34" charset="0"/>
              <a:buChar char="•"/>
            </a:pPr>
            <a:endParaRPr lang="en-US" sz="500" dirty="0"/>
          </a:p>
        </p:txBody>
      </p:sp>
      <p:pic>
        <p:nvPicPr>
          <p:cNvPr id="3" name="Picture 2" descr="valentines day shield with heart isolated icon 3171215 Vector Art at ...">
            <a:extLst>
              <a:ext uri="{FF2B5EF4-FFF2-40B4-BE49-F238E27FC236}">
                <a16:creationId xmlns:a16="http://schemas.microsoft.com/office/drawing/2014/main" id="{B602529B-F520-D778-C28E-F2D068018EA1}"/>
              </a:ext>
            </a:extLst>
          </p:cNvPr>
          <p:cNvPicPr>
            <a:picLocks noChangeAspect="1"/>
          </p:cNvPicPr>
          <p:nvPr/>
        </p:nvPicPr>
        <p:blipFill>
          <a:blip r:embed="rId3"/>
          <a:srcRect l="6476" r="6577"/>
          <a:stretch>
            <a:fillRect/>
          </a:stretch>
        </p:blipFill>
        <p:spPr>
          <a:xfrm>
            <a:off x="7491503" y="536595"/>
            <a:ext cx="4651217" cy="5349514"/>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821333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2087</TotalTime>
  <Words>822</Words>
  <Application>Microsoft Office PowerPoint</Application>
  <PresentationFormat>Widescreen</PresentationFormat>
  <Paragraphs>86</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Nicky Parsons</dc:creator>
  <cp:lastModifiedBy>Nicky Parsons</cp:lastModifiedBy>
  <cp:revision>4</cp:revision>
  <dcterms:created xsi:type="dcterms:W3CDTF">2026-05-13T07:19:13Z</dcterms:created>
  <dcterms:modified xsi:type="dcterms:W3CDTF">2026-06-05T09:55:12Z</dcterms:modified>
</cp:coreProperties>
</file>