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5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DEA5-556E-0CEA-A090-C7546475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00331-C30C-1634-B1BB-C548C006D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813C-6C2F-DF72-584E-849E3CB9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C7B0F-B7DC-4347-E75C-E95826A3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33A1C-BF41-2FA9-6A75-FC6B8C4E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1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7FEB-143C-0907-AB59-178543D4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A7D13-F7BA-2AE1-8455-314E39C07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4D1BF-AAB3-7F86-E83C-1CCCB21B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037CC-52EE-78B7-FECA-343BB11C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249-DA45-0DD2-094D-9955BA7B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6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E2723-3ED1-B382-F774-C81E69A4F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65704-51F1-72BD-430E-4BA22214E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2C5EE-1DCC-02C5-D948-CEFAFD09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10B02-17D6-E1A0-919B-93B60ABB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B500C-B042-0E6F-B15A-19905FCA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2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940A-C94D-EF5A-3A61-239DA6A6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CAD6-8CC4-E0A3-7ED9-381254897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A74E-165A-FA0E-4017-74120AC9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72A5-3164-4D87-2EA9-762068CE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73323-4640-36B5-9F6A-BA53A887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0893-EFED-E078-AD10-E3C90221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0A30E-14AB-8657-06EB-726D6F20D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D1FFB-07EA-FD4A-F5E1-F52659B5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EEF1-C656-9C7D-0871-D2749AB3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0FF78-C936-62BE-F76E-833FBDBF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5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EC7E-5817-4DCE-A90F-FA3769C5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BD9A-EBF1-73AD-48E6-DB5219867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9A461-7546-0E48-9077-F9655CD5C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4CE0B-93EF-5125-CADA-CD342992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324B8-2B23-B788-C687-99272FDF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42728-414D-9FE7-BA43-CEE65586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9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FDB0-D91E-345D-3336-B92BB01D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1E258-E8FD-1FCE-8FD7-885390356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CCCD3-0138-2DB5-5510-400F20844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412D7-39A1-DBD1-B2AC-FE7F81B7B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37F75-B403-650C-9FC2-ECC816DDF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FFD5F-7742-8F0B-B925-FB623283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76920-2982-C29B-2CC6-47D3A40E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4EDE0-BFB2-60B9-7F54-FD9ED5CF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E16F-62F7-73FD-E748-E30C648E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787D5-7D29-7E0C-0655-04E01A4E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1DFB7-C655-6448-A224-F8AEBABD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8F524-0FD1-0BF9-887A-694CF90D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E5B75-726F-5BF0-B786-7B8D3B64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2A7C5-2B96-213B-CC5F-EC5F0C2E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9668C-42F0-7A6D-D19A-B6E99220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90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D21E-FE48-E2E0-6378-1F2FCAC2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CCDF-80C3-F5A6-FC97-EF2C59B0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06732-0596-CEEE-BC3B-25F347DF6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8A55B-C8FC-28F7-EBFF-336C2C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452AF-1C61-3D56-083B-DFEDC54D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43A7B-5E1A-B36B-AA53-0A8F30C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4E2C-B642-7720-F69B-F7F82F9D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E7C18-7826-7572-599C-92AAECD69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43EED-DF13-7A2A-A237-C6D6C4BF4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3C180-C07F-B0C6-5660-1538BCF3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E2FF8-B908-81E2-5143-EA1EC1EF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C1CF6-1382-748A-3BC2-746AA0F6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0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C6B0-17DD-8EA0-2ACA-75349E56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CF21E-4B42-C9ED-E1B8-8F9B1D638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E2018-91C0-A20F-F57F-21CF36249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8E5EE-374A-412E-A10A-661260045763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85DD1-1379-57C6-6E24-5D54F55A2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0FAB1-DDDA-1DC7-4C1E-78E745834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F57D4A-1ADF-4555-A05C-0733EB7A0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3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723A4E-3908-58CD-AEB9-686B76074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7" y="2601119"/>
            <a:ext cx="9459686" cy="1655762"/>
          </a:xfrm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/>
              <a:t>Open our eyes to see the Power of Prayer</a:t>
            </a:r>
          </a:p>
          <a:p>
            <a:pPr>
              <a:lnSpc>
                <a:spcPct val="150000"/>
              </a:lnSpc>
            </a:pPr>
            <a:r>
              <a:rPr lang="en-US" sz="6000" dirty="0"/>
              <a:t>(Heart Posture)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50886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05BD6-1525-D658-57E4-F1EA015F3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260740-1F9F-499C-F36A-3EDDCC4E4B4F}"/>
              </a:ext>
            </a:extLst>
          </p:cNvPr>
          <p:cNvGrpSpPr/>
          <p:nvPr/>
        </p:nvGrpSpPr>
        <p:grpSpPr>
          <a:xfrm>
            <a:off x="328386" y="1534886"/>
            <a:ext cx="11535228" cy="3788228"/>
            <a:chOff x="328386" y="1530000"/>
            <a:chExt cx="11535228" cy="37882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2B9E343-1B09-7E3C-10FF-A413A2617805}"/>
                </a:ext>
              </a:extLst>
            </p:cNvPr>
            <p:cNvSpPr/>
            <p:nvPr/>
          </p:nvSpPr>
          <p:spPr>
            <a:xfrm>
              <a:off x="328386" y="1530000"/>
              <a:ext cx="11535228" cy="3788228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8B4F34-DD41-12E0-9B10-57CE5621D865}"/>
                </a:ext>
              </a:extLst>
            </p:cNvPr>
            <p:cNvSpPr txBox="1"/>
            <p:nvPr/>
          </p:nvSpPr>
          <p:spPr>
            <a:xfrm>
              <a:off x="734786" y="3131726"/>
              <a:ext cx="10722428" cy="58477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en-US" sz="3200" b="1" dirty="0"/>
                <a:t>The highest form of prayer comes from a humble heart</a:t>
              </a:r>
              <a:endParaRPr lang="en-GB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9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A5D3F-70A1-52FB-9D3D-FD14DDB6C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5454D97-CA02-C0CE-0E91-EE0F7EE4304B}"/>
              </a:ext>
            </a:extLst>
          </p:cNvPr>
          <p:cNvGrpSpPr/>
          <p:nvPr/>
        </p:nvGrpSpPr>
        <p:grpSpPr>
          <a:xfrm>
            <a:off x="328386" y="174171"/>
            <a:ext cx="11535228" cy="6509658"/>
            <a:chOff x="328386" y="1530000"/>
            <a:chExt cx="11535228" cy="37882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4301BD3-CA26-682D-78CC-EA782D9E3126}"/>
                </a:ext>
              </a:extLst>
            </p:cNvPr>
            <p:cNvSpPr/>
            <p:nvPr/>
          </p:nvSpPr>
          <p:spPr>
            <a:xfrm>
              <a:off x="328386" y="1530000"/>
              <a:ext cx="11535228" cy="3788228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7C5485-9EA4-E700-3775-253C08136186}"/>
                </a:ext>
              </a:extLst>
            </p:cNvPr>
            <p:cNvSpPr txBox="1"/>
            <p:nvPr/>
          </p:nvSpPr>
          <p:spPr>
            <a:xfrm>
              <a:off x="734786" y="1736562"/>
              <a:ext cx="10722428" cy="342095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600" b="1" dirty="0"/>
                <a:t>FEAR</a:t>
              </a:r>
            </a:p>
            <a:p>
              <a:endParaRPr lang="en-US" sz="3200" b="1" dirty="0"/>
            </a:p>
            <a:p>
              <a:r>
                <a:rPr lang="en-US" sz="2800" dirty="0"/>
                <a:t>But now, thus says the </a:t>
              </a:r>
              <a:r>
                <a:rPr lang="en-US" sz="2800" cap="small" dirty="0"/>
                <a:t>Lord</a:t>
              </a:r>
              <a:r>
                <a:rPr lang="en-US" sz="2800" dirty="0"/>
                <a:t>, who created you, O Jacob And He who formed you, O Israel:</a:t>
              </a:r>
              <a:br>
                <a:rPr lang="en-US" sz="2800" dirty="0"/>
              </a:br>
              <a:r>
                <a:rPr lang="en-US" sz="2800" dirty="0"/>
                <a:t>“Fear not, for I have redeemed you; I have called </a:t>
              </a:r>
              <a:r>
                <a:rPr lang="en-US" sz="2800" i="1" dirty="0"/>
                <a:t>you</a:t>
              </a:r>
              <a:r>
                <a:rPr lang="en-US" sz="2800" dirty="0"/>
                <a:t> by your name; You </a:t>
              </a:r>
              <a:r>
                <a:rPr lang="en-US" sz="2800" i="1" dirty="0"/>
                <a:t>are</a:t>
              </a:r>
              <a:r>
                <a:rPr lang="en-US" sz="2800" dirty="0"/>
                <a:t> Mine.</a:t>
              </a:r>
              <a:br>
                <a:rPr lang="en-US" sz="2800" dirty="0"/>
              </a:br>
              <a:r>
                <a:rPr lang="en-US" sz="2800" b="1" baseline="30000" dirty="0"/>
                <a:t> </a:t>
              </a:r>
              <a:r>
                <a:rPr lang="en-US" sz="2800" dirty="0"/>
                <a:t>When you pass through the waters, I </a:t>
              </a:r>
              <a:r>
                <a:rPr lang="en-US" sz="2800" i="1" dirty="0"/>
                <a:t>will be</a:t>
              </a:r>
              <a:r>
                <a:rPr lang="en-US" sz="2800" dirty="0"/>
                <a:t> with you; and through the rivers, they shall not overflow you.</a:t>
              </a:r>
              <a:br>
                <a:rPr lang="en-US" sz="2800" dirty="0"/>
              </a:br>
              <a:r>
                <a:rPr lang="en-US" sz="2800" dirty="0"/>
                <a:t>When you walk through the fire, you shall not be burned, nor shall the flame scorch you.</a:t>
              </a:r>
              <a:br>
                <a:rPr lang="en-US" sz="2800" dirty="0"/>
              </a:br>
              <a:r>
                <a:rPr lang="en-US" sz="2800" dirty="0"/>
                <a:t>For I </a:t>
              </a:r>
              <a:r>
                <a:rPr lang="en-US" sz="2800" i="1" dirty="0"/>
                <a:t>am</a:t>
              </a:r>
              <a:r>
                <a:rPr lang="en-US" sz="2800" dirty="0"/>
                <a:t> the </a:t>
              </a:r>
              <a:r>
                <a:rPr lang="en-US" sz="2800" cap="small" dirty="0"/>
                <a:t>Lord</a:t>
              </a:r>
              <a:r>
                <a:rPr lang="en-US" sz="2800" dirty="0"/>
                <a:t> your God, the Holy One of Israel, your Savior;</a:t>
              </a:r>
              <a:br>
                <a:rPr lang="en-US" sz="2800" dirty="0"/>
              </a:br>
              <a:r>
                <a:rPr lang="en-US" sz="2800" dirty="0"/>
                <a:t>I gave Egypt for your ransom, Ethiopia and Seba in your place.</a:t>
              </a:r>
            </a:p>
            <a:p>
              <a:r>
                <a:rPr lang="en-US" sz="2800" b="1" dirty="0"/>
                <a:t>								Isaiah 43: 1-3</a:t>
              </a:r>
              <a:endParaRPr lang="en-GB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017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D56BD-104F-C1EA-D74C-14CEC4E05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73E525F-7A6D-9919-556A-238D5233453D}"/>
              </a:ext>
            </a:extLst>
          </p:cNvPr>
          <p:cNvGrpSpPr/>
          <p:nvPr/>
        </p:nvGrpSpPr>
        <p:grpSpPr>
          <a:xfrm>
            <a:off x="328386" y="174171"/>
            <a:ext cx="11535228" cy="6509658"/>
            <a:chOff x="328386" y="1530000"/>
            <a:chExt cx="11535228" cy="37882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C350F7E-CEDA-13EF-17E2-BE38C614BC22}"/>
                </a:ext>
              </a:extLst>
            </p:cNvPr>
            <p:cNvSpPr/>
            <p:nvPr/>
          </p:nvSpPr>
          <p:spPr>
            <a:xfrm>
              <a:off x="328386" y="1530000"/>
              <a:ext cx="11535228" cy="3788228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FE4593-D268-FA6C-D150-068756D3D7A0}"/>
                </a:ext>
              </a:extLst>
            </p:cNvPr>
            <p:cNvSpPr txBox="1"/>
            <p:nvPr/>
          </p:nvSpPr>
          <p:spPr>
            <a:xfrm>
              <a:off x="1518557" y="2716640"/>
              <a:ext cx="9154885" cy="1414948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600" b="1" dirty="0"/>
                <a:t>CHILDREN</a:t>
              </a:r>
            </a:p>
            <a:p>
              <a:endParaRPr lang="en-US" sz="3200" b="1" dirty="0"/>
            </a:p>
            <a:p>
              <a:r>
                <a:rPr lang="en-US" sz="2800" dirty="0"/>
                <a:t>All your children shall be taught by the Lord, and great shall be the peace of your children.</a:t>
              </a:r>
              <a:r>
                <a:rPr lang="en-US" sz="2800" b="1" dirty="0"/>
                <a:t>											Isaiah 54:13</a:t>
              </a:r>
              <a:endParaRPr lang="en-GB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9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F8B2E-6F09-3BD8-6D68-7F37F6FC8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C40693-13D9-E93F-71B8-C813C5308628}"/>
              </a:ext>
            </a:extLst>
          </p:cNvPr>
          <p:cNvGrpSpPr/>
          <p:nvPr/>
        </p:nvGrpSpPr>
        <p:grpSpPr>
          <a:xfrm>
            <a:off x="328386" y="174171"/>
            <a:ext cx="11535228" cy="6509658"/>
            <a:chOff x="328386" y="1530000"/>
            <a:chExt cx="11535228" cy="37882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C4DD458-9192-8B2D-3789-66A24B5169A6}"/>
                </a:ext>
              </a:extLst>
            </p:cNvPr>
            <p:cNvSpPr/>
            <p:nvPr/>
          </p:nvSpPr>
          <p:spPr>
            <a:xfrm>
              <a:off x="328386" y="1530000"/>
              <a:ext cx="11535228" cy="3788228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944C4B-1A61-01D3-55D3-F982173A6063}"/>
                </a:ext>
              </a:extLst>
            </p:cNvPr>
            <p:cNvSpPr txBox="1"/>
            <p:nvPr/>
          </p:nvSpPr>
          <p:spPr>
            <a:xfrm>
              <a:off x="1518557" y="2591264"/>
              <a:ext cx="9154885" cy="1665699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600" b="1" dirty="0"/>
                <a:t>FRESH ANOINTING</a:t>
              </a:r>
            </a:p>
            <a:p>
              <a:endParaRPr lang="en-US" sz="3200" b="1" dirty="0"/>
            </a:p>
            <a:p>
              <a:r>
                <a:rPr lang="en-US" sz="2800" dirty="0"/>
                <a:t> But my horn (emblem of excessive strength and stately grace) You have exalted like that of a wild ox; </a:t>
              </a:r>
            </a:p>
            <a:p>
              <a:r>
                <a:rPr lang="en-US" sz="2800" dirty="0"/>
                <a:t>I am anointed with fresh oil.</a:t>
              </a:r>
              <a:r>
                <a:rPr lang="en-US" sz="2800" b="1" dirty="0"/>
                <a:t>												Psalm 92:10</a:t>
              </a:r>
              <a:endParaRPr lang="en-GB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56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B7EC-974E-8809-CF8F-6AFBCB18A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965AC-199C-E5DF-1413-946842947DAA}"/>
              </a:ext>
            </a:extLst>
          </p:cNvPr>
          <p:cNvGrpSpPr/>
          <p:nvPr/>
        </p:nvGrpSpPr>
        <p:grpSpPr>
          <a:xfrm>
            <a:off x="328386" y="174171"/>
            <a:ext cx="11535228" cy="6509658"/>
            <a:chOff x="328386" y="1530000"/>
            <a:chExt cx="11535228" cy="37882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8AB995-64BD-455D-12F7-CCE10C6910F2}"/>
                </a:ext>
              </a:extLst>
            </p:cNvPr>
            <p:cNvSpPr/>
            <p:nvPr/>
          </p:nvSpPr>
          <p:spPr>
            <a:xfrm>
              <a:off x="328386" y="1530000"/>
              <a:ext cx="11535228" cy="3788228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195AD6-65D6-749B-7694-82E89E191B99}"/>
                </a:ext>
              </a:extLst>
            </p:cNvPr>
            <p:cNvSpPr txBox="1"/>
            <p:nvPr/>
          </p:nvSpPr>
          <p:spPr>
            <a:xfrm>
              <a:off x="1518557" y="2215139"/>
              <a:ext cx="9154885" cy="2417950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600" b="1" dirty="0"/>
                <a:t>BLESSING</a:t>
              </a:r>
            </a:p>
            <a:p>
              <a:endParaRPr lang="en-US" sz="3200" b="1" dirty="0"/>
            </a:p>
            <a:p>
              <a:r>
                <a:rPr lang="en-US" sz="2800" dirty="0"/>
                <a:t>“Do not remember the former things, nor consider the things of old.</a:t>
              </a:r>
            </a:p>
            <a:p>
              <a:r>
                <a:rPr lang="en-US" sz="2800" dirty="0"/>
                <a:t> Behold, I will do a new thing, now it shall spring forth;</a:t>
              </a:r>
            </a:p>
            <a:p>
              <a:r>
                <a:rPr lang="en-US" sz="2800" dirty="0"/>
                <a:t>Shall you not know it?</a:t>
              </a:r>
            </a:p>
            <a:p>
              <a:r>
                <a:rPr lang="en-US" sz="2800" dirty="0"/>
                <a:t>I will even make a road in the wilderness and rivers in the desert.”</a:t>
              </a:r>
              <a:r>
                <a:rPr lang="en-US" sz="2800" b="1" dirty="0"/>
                <a:t>														Isaiah 43: 18-19</a:t>
              </a:r>
              <a:endParaRPr lang="en-GB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814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5E695-6520-B7A0-4D33-E933BD88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54C1D35-1A9B-5695-FB3F-6D99A50F5E55}"/>
              </a:ext>
            </a:extLst>
          </p:cNvPr>
          <p:cNvGrpSpPr/>
          <p:nvPr/>
        </p:nvGrpSpPr>
        <p:grpSpPr>
          <a:xfrm>
            <a:off x="328386" y="174171"/>
            <a:ext cx="11535228" cy="6509658"/>
            <a:chOff x="328386" y="1530000"/>
            <a:chExt cx="11535228" cy="37882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BB3E02-F7EA-823F-9F53-734DA4F6405F}"/>
                </a:ext>
              </a:extLst>
            </p:cNvPr>
            <p:cNvSpPr/>
            <p:nvPr/>
          </p:nvSpPr>
          <p:spPr>
            <a:xfrm>
              <a:off x="328386" y="1530000"/>
              <a:ext cx="11535228" cy="3788228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1BCD3-C8FC-BA93-1FDE-11D8D4EFACC6}"/>
                </a:ext>
              </a:extLst>
            </p:cNvPr>
            <p:cNvSpPr txBox="1"/>
            <p:nvPr/>
          </p:nvSpPr>
          <p:spPr>
            <a:xfrm>
              <a:off x="1518557" y="2340514"/>
              <a:ext cx="9154885" cy="2167199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600" b="1" dirty="0"/>
                <a:t>PROTECTION</a:t>
              </a:r>
            </a:p>
            <a:p>
              <a:endParaRPr lang="en-US" sz="3200" b="1" dirty="0"/>
            </a:p>
            <a:p>
              <a:r>
                <a:rPr lang="en-US" sz="2800" dirty="0"/>
                <a:t>I lift up my eyes to the mountains - where does my help come from? </a:t>
              </a:r>
            </a:p>
            <a:p>
              <a:r>
                <a:rPr lang="en-US" sz="2800" dirty="0"/>
                <a:t>The Lord will keep you from all harm - He will watch over your life</a:t>
              </a:r>
              <a:endParaRPr lang="en-US" sz="2800" b="1" dirty="0"/>
            </a:p>
            <a:p>
              <a:r>
                <a:rPr lang="en-US" sz="2800" b="1" dirty="0"/>
                <a:t>																Psalm 121: 1,7</a:t>
              </a:r>
              <a:endParaRPr lang="en-GB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75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5E9BD-F5D3-2592-CB89-2D4D8389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423204-BFE6-2573-C8B4-29058777276B}"/>
              </a:ext>
            </a:extLst>
          </p:cNvPr>
          <p:cNvGrpSpPr/>
          <p:nvPr/>
        </p:nvGrpSpPr>
        <p:grpSpPr>
          <a:xfrm>
            <a:off x="328386" y="174171"/>
            <a:ext cx="11535228" cy="6509658"/>
            <a:chOff x="328386" y="1530000"/>
            <a:chExt cx="11535228" cy="37882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8194D00-8E9B-5D6E-5D28-E7C095A7B688}"/>
                </a:ext>
              </a:extLst>
            </p:cNvPr>
            <p:cNvSpPr/>
            <p:nvPr/>
          </p:nvSpPr>
          <p:spPr>
            <a:xfrm>
              <a:off x="328386" y="1530000"/>
              <a:ext cx="11535228" cy="3788228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F5AB0C-3692-AEA3-B248-C868A0D5DF04}"/>
                </a:ext>
              </a:extLst>
            </p:cNvPr>
            <p:cNvSpPr txBox="1"/>
            <p:nvPr/>
          </p:nvSpPr>
          <p:spPr>
            <a:xfrm>
              <a:off x="1518557" y="2340514"/>
              <a:ext cx="9154885" cy="2167199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600" b="1" dirty="0"/>
                <a:t>HEALING (HEART &amp; BODY)</a:t>
              </a:r>
            </a:p>
            <a:p>
              <a:endParaRPr lang="en-US" sz="3200" b="1" dirty="0"/>
            </a:p>
            <a:p>
              <a:r>
                <a:rPr lang="en-US" sz="2800" dirty="0"/>
                <a:t>Beloved, I pray that you may prosper in all things and be in health, just as your soul prospers. </a:t>
              </a:r>
            </a:p>
            <a:p>
              <a:endParaRPr lang="en-US" sz="2800" dirty="0"/>
            </a:p>
            <a:p>
              <a:r>
                <a:rPr lang="en-US" sz="2800" dirty="0"/>
                <a:t>He heals the brokenhearted and binds up their wounds.</a:t>
              </a:r>
            </a:p>
            <a:p>
              <a:r>
                <a:rPr lang="en-US" sz="2800" b="1" dirty="0"/>
                <a:t>														3 John 1:2, Psalm 147:3</a:t>
              </a:r>
              <a:endParaRPr lang="en-GB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33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25125-6F92-A384-5095-47F4194DA49F}"/>
              </a:ext>
            </a:extLst>
          </p:cNvPr>
          <p:cNvGrpSpPr/>
          <p:nvPr/>
        </p:nvGrpSpPr>
        <p:grpSpPr>
          <a:xfrm>
            <a:off x="604157" y="814614"/>
            <a:ext cx="10983686" cy="5228771"/>
            <a:chOff x="674914" y="1117600"/>
            <a:chExt cx="10983686" cy="537028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9AD8208-2AFB-3226-C61C-1D678FE14067}"/>
                </a:ext>
              </a:extLst>
            </p:cNvPr>
            <p:cNvSpPr/>
            <p:nvPr/>
          </p:nvSpPr>
          <p:spPr>
            <a:xfrm>
              <a:off x="674914" y="1117600"/>
              <a:ext cx="10983686" cy="5370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6AC942-847E-4088-8C66-03603CC61613}"/>
                </a:ext>
              </a:extLst>
            </p:cNvPr>
            <p:cNvSpPr txBox="1"/>
            <p:nvPr/>
          </p:nvSpPr>
          <p:spPr>
            <a:xfrm>
              <a:off x="832757" y="1294364"/>
              <a:ext cx="10668000" cy="5016758"/>
            </a:xfrm>
            <a:prstGeom prst="rect">
              <a:avLst/>
            </a:prstGeom>
            <a:noFill/>
          </p:spPr>
          <p:txBody>
            <a:bodyPr vertOverflow="overflow" vert="horz" wrap="square" rtlCol="0" anchor="t" anchorCtr="0">
              <a:spAutoFit/>
            </a:bodyPr>
            <a:lstStyle/>
            <a:p>
              <a:r>
                <a:rPr lang="en-US" sz="3200" b="1" dirty="0"/>
                <a:t>Confess to one another therefore your faults (your slips, your false steps, your offenses, your sins) and pray [also] for one another, that you may be healed and restored [to a spiritual tone of mind and heart]. </a:t>
              </a:r>
            </a:p>
            <a:p>
              <a:endParaRPr lang="en-US" sz="3200" b="1" dirty="0"/>
            </a:p>
            <a:p>
              <a:r>
                <a:rPr lang="en-US" sz="3200" b="1" dirty="0"/>
                <a:t>The earnest (heartfelt, continued) prayer of a righteous man makes tremendous power available [dynamic in its working].</a:t>
              </a:r>
            </a:p>
            <a:p>
              <a:endParaRPr lang="en-US" sz="3200" b="1" dirty="0"/>
            </a:p>
            <a:p>
              <a:r>
                <a:rPr lang="en-US" sz="3200" b="1" dirty="0"/>
                <a:t> James 5: 16 AMPC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38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96ECD-7577-D9F1-7DAC-52DFF693B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524945-30CA-954B-EFFE-24AD340AF133}"/>
              </a:ext>
            </a:extLst>
          </p:cNvPr>
          <p:cNvGrpSpPr/>
          <p:nvPr/>
        </p:nvGrpSpPr>
        <p:grpSpPr>
          <a:xfrm>
            <a:off x="604200" y="815400"/>
            <a:ext cx="10983600" cy="5227200"/>
            <a:chOff x="903249" y="1683834"/>
            <a:chExt cx="10426390" cy="417055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2D87D4A-0EA2-EFA3-7017-1DEEC96D91D1}"/>
                </a:ext>
              </a:extLst>
            </p:cNvPr>
            <p:cNvSpPr/>
            <p:nvPr/>
          </p:nvSpPr>
          <p:spPr>
            <a:xfrm>
              <a:off x="903249" y="1683834"/>
              <a:ext cx="10426390" cy="41705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786C8C-A926-49B6-83F9-C285D8AC95DE}"/>
                </a:ext>
              </a:extLst>
            </p:cNvPr>
            <p:cNvSpPr txBox="1"/>
            <p:nvPr/>
          </p:nvSpPr>
          <p:spPr>
            <a:xfrm>
              <a:off x="1169019" y="1999397"/>
              <a:ext cx="9853961" cy="3539430"/>
            </a:xfrm>
            <a:prstGeom prst="rect">
              <a:avLst/>
            </a:prstGeom>
            <a:noFill/>
          </p:spPr>
          <p:txBody>
            <a:bodyPr vertOverflow="overflow" vert="horz" wrap="square" rtlCol="0" anchor="t" anchorCtr="0">
              <a:spAutoFit/>
            </a:bodyPr>
            <a:lstStyle/>
            <a:p>
              <a:r>
                <a:rPr lang="en-US" sz="3200" b="1" dirty="0"/>
                <a:t>Confess your trespasses to one another, and pray for one another, that you may be healed. </a:t>
              </a:r>
            </a:p>
            <a:p>
              <a:endParaRPr lang="en-US" sz="3200" b="1" dirty="0"/>
            </a:p>
            <a:p>
              <a:r>
                <a:rPr lang="en-US" sz="3200" b="1" dirty="0"/>
                <a:t>The effective, fervent prayer of a righteous man avails much.</a:t>
              </a:r>
            </a:p>
            <a:p>
              <a:endParaRPr lang="en-US" sz="3200" b="1" dirty="0"/>
            </a:p>
            <a:p>
              <a:r>
                <a:rPr lang="en-US" sz="3200" b="1" dirty="0"/>
                <a:t> James 5: 16 NKJV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96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2D8E-AA2A-AD45-BDD0-BC158DA7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0"/>
            <a:ext cx="10515600" cy="1325563"/>
          </a:xfrm>
        </p:spPr>
        <p:txBody>
          <a:bodyPr/>
          <a:lstStyle/>
          <a:p>
            <a:r>
              <a:rPr lang="en-US" b="1" dirty="0"/>
              <a:t>To produce power, prayer needs to be:</a:t>
            </a:r>
            <a:endParaRPr lang="en-GB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B5B1F0-0CB2-ED29-BD62-FA92FCD87BC4}"/>
              </a:ext>
            </a:extLst>
          </p:cNvPr>
          <p:cNvGrpSpPr/>
          <p:nvPr/>
        </p:nvGrpSpPr>
        <p:grpSpPr>
          <a:xfrm>
            <a:off x="393701" y="1406425"/>
            <a:ext cx="11535228" cy="2189104"/>
            <a:chOff x="355601" y="1406425"/>
            <a:chExt cx="11535228" cy="218910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9E667A4-AFE0-4C99-A6BC-D48A32EAFE4D}"/>
                </a:ext>
              </a:extLst>
            </p:cNvPr>
            <p:cNvSpPr/>
            <p:nvPr/>
          </p:nvSpPr>
          <p:spPr>
            <a:xfrm>
              <a:off x="355601" y="1406425"/>
              <a:ext cx="11535228" cy="2189104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844D8B-91CE-34A7-3854-B349AAA66D47}"/>
                </a:ext>
              </a:extLst>
            </p:cNvPr>
            <p:cNvSpPr txBox="1"/>
            <p:nvPr/>
          </p:nvSpPr>
          <p:spPr>
            <a:xfrm>
              <a:off x="533401" y="1533425"/>
              <a:ext cx="11357428" cy="206210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200" b="1" dirty="0"/>
                <a:t>Fervent: heartfelt, full of passion and zeal, sincere &amp; truthful</a:t>
              </a:r>
            </a:p>
            <a:p>
              <a:endParaRPr lang="en-US" sz="3200" b="1" dirty="0"/>
            </a:p>
            <a:p>
              <a:r>
                <a:rPr lang="en-US" sz="3200" b="1" dirty="0"/>
                <a:t>Jer 29: 12-13</a:t>
              </a:r>
            </a:p>
            <a:p>
              <a:r>
                <a:rPr lang="en-US" sz="3200" b="1" dirty="0"/>
                <a:t>2 Chron 15: 12 -15</a:t>
              </a:r>
              <a:endParaRPr lang="en-GB" sz="3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71C8D-3B61-9BF3-5BEA-A73455826837}"/>
              </a:ext>
            </a:extLst>
          </p:cNvPr>
          <p:cNvGrpSpPr/>
          <p:nvPr/>
        </p:nvGrpSpPr>
        <p:grpSpPr>
          <a:xfrm>
            <a:off x="328386" y="4025399"/>
            <a:ext cx="11535228" cy="2598351"/>
            <a:chOff x="431801" y="4152269"/>
            <a:chExt cx="11535228" cy="25983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F83EAAA-AFC0-43DF-8ED0-5BD074CD5621}"/>
                </a:ext>
              </a:extLst>
            </p:cNvPr>
            <p:cNvSpPr/>
            <p:nvPr/>
          </p:nvSpPr>
          <p:spPr>
            <a:xfrm>
              <a:off x="431801" y="4152269"/>
              <a:ext cx="11535228" cy="2554545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F2F5AC-B03A-F57A-DE02-0D9A832C0BEB}"/>
                </a:ext>
              </a:extLst>
            </p:cNvPr>
            <p:cNvSpPr txBox="1"/>
            <p:nvPr/>
          </p:nvSpPr>
          <p:spPr>
            <a:xfrm>
              <a:off x="609601" y="4196075"/>
              <a:ext cx="11179628" cy="255454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200" b="1" dirty="0"/>
                <a:t>Effectual: alive and working, energized from within by the power of the Spirit; aligned with God’s will</a:t>
              </a:r>
            </a:p>
            <a:p>
              <a:endParaRPr lang="en-US" sz="3200" b="1" dirty="0"/>
            </a:p>
            <a:p>
              <a:r>
                <a:rPr lang="en-US" sz="3200" b="1" dirty="0"/>
                <a:t>1 John 5: 14-15</a:t>
              </a:r>
            </a:p>
            <a:p>
              <a:r>
                <a:rPr lang="en-US" sz="3200" b="1" dirty="0"/>
                <a:t>Matt 6:10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1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A7CCE-4A57-E2BA-FAF4-195FC5594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4C01-ABB8-EF79-161A-003F65D3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0"/>
            <a:ext cx="10515600" cy="1325563"/>
          </a:xfrm>
        </p:spPr>
        <p:txBody>
          <a:bodyPr/>
          <a:lstStyle/>
          <a:p>
            <a:r>
              <a:rPr lang="en-US" b="1" dirty="0"/>
              <a:t>How to pray the will of God</a:t>
            </a:r>
            <a:endParaRPr lang="en-GB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B02A53-E65C-4901-E958-9D9ED0B244FA}"/>
              </a:ext>
            </a:extLst>
          </p:cNvPr>
          <p:cNvGrpSpPr/>
          <p:nvPr/>
        </p:nvGrpSpPr>
        <p:grpSpPr>
          <a:xfrm>
            <a:off x="464456" y="1516063"/>
            <a:ext cx="11535228" cy="1936005"/>
            <a:chOff x="464456" y="1516063"/>
            <a:chExt cx="11535228" cy="19360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ADB285A-7064-482A-9C2C-0F80A074F833}"/>
                </a:ext>
              </a:extLst>
            </p:cNvPr>
            <p:cNvSpPr/>
            <p:nvPr/>
          </p:nvSpPr>
          <p:spPr>
            <a:xfrm>
              <a:off x="464456" y="1516063"/>
              <a:ext cx="11535228" cy="1936005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7F632D-66A3-5915-0262-901470AAC954}"/>
                </a:ext>
              </a:extLst>
            </p:cNvPr>
            <p:cNvSpPr txBox="1"/>
            <p:nvPr/>
          </p:nvSpPr>
          <p:spPr>
            <a:xfrm>
              <a:off x="734786" y="1738005"/>
              <a:ext cx="10722428" cy="1569660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200" b="1" dirty="0"/>
                <a:t>Pray with Scriptures – prayer requires a scriptural basis</a:t>
              </a:r>
            </a:p>
            <a:p>
              <a:endParaRPr lang="en-US" sz="3200" b="1" dirty="0"/>
            </a:p>
            <a:p>
              <a:r>
                <a:rPr lang="en-US" sz="3200" b="1" dirty="0">
                  <a:solidFill>
                    <a:srgbClr val="444444"/>
                  </a:solidFill>
                </a:rPr>
                <a:t>1 John 5:14–15</a:t>
              </a:r>
              <a:endParaRPr lang="en-GB" sz="32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35514E-D1F4-8BAB-4071-DC713B8E28B0}"/>
              </a:ext>
            </a:extLst>
          </p:cNvPr>
          <p:cNvGrpSpPr/>
          <p:nvPr/>
        </p:nvGrpSpPr>
        <p:grpSpPr>
          <a:xfrm>
            <a:off x="464456" y="3997245"/>
            <a:ext cx="11535228" cy="1936005"/>
            <a:chOff x="464456" y="3997245"/>
            <a:chExt cx="11535228" cy="19360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7C2293-8FE7-436C-849F-09DA26CC19CF}"/>
                </a:ext>
              </a:extLst>
            </p:cNvPr>
            <p:cNvSpPr/>
            <p:nvPr/>
          </p:nvSpPr>
          <p:spPr>
            <a:xfrm>
              <a:off x="464456" y="3997245"/>
              <a:ext cx="11535228" cy="1936005"/>
            </a:xfrm>
            <a:prstGeom prst="roundRect">
              <a:avLst/>
            </a:prstGeom>
            <a:solidFill>
              <a:srgbClr val="F5F7FA">
                <a:alpha val="95000"/>
              </a:srgbClr>
            </a:solidFill>
            <a:ln w="12700" cap="flat" cmpd="thickThin" algn="ctr">
              <a:solidFill>
                <a:srgbClr val="D0D0D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23A22F-B126-BB88-64A0-FCB5B1867C86}"/>
                </a:ext>
              </a:extLst>
            </p:cNvPr>
            <p:cNvSpPr txBox="1"/>
            <p:nvPr/>
          </p:nvSpPr>
          <p:spPr>
            <a:xfrm>
              <a:off x="734786" y="4180417"/>
              <a:ext cx="10722428" cy="1569660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3200" b="1" dirty="0"/>
                <a:t>Pray in the Spirit – only He can reveal the heart of God</a:t>
              </a:r>
            </a:p>
            <a:p>
              <a:endParaRPr lang="en-US" sz="3200" b="1" dirty="0"/>
            </a:p>
            <a:p>
              <a:r>
                <a:rPr lang="en-US" sz="3200" b="1" dirty="0">
                  <a:solidFill>
                    <a:srgbClr val="444444"/>
                  </a:solidFill>
                </a:rPr>
                <a:t>Rom 8:26–27</a:t>
              </a:r>
              <a:endParaRPr lang="en-GB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82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A30BD7-7AD3-429E-3572-2308490AF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2024" r="1577" b="2693"/>
          <a:stretch>
            <a:fillRect/>
          </a:stretch>
        </p:blipFill>
        <p:spPr>
          <a:xfrm>
            <a:off x="1566466" y="1253331"/>
            <a:ext cx="9059067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76B438-89D2-436F-84E7-2745D4D3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6" y="0"/>
            <a:ext cx="11535228" cy="1325563"/>
          </a:xfrm>
        </p:spPr>
        <p:txBody>
          <a:bodyPr/>
          <a:lstStyle/>
          <a:p>
            <a:r>
              <a:rPr lang="en-US" b="1" dirty="0"/>
              <a:t>The posture of our heart affects our prayers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C1B59-7C97-5A78-6BD7-4059FA1E98B1}"/>
              </a:ext>
            </a:extLst>
          </p:cNvPr>
          <p:cNvSpPr txBox="1"/>
          <p:nvPr/>
        </p:nvSpPr>
        <p:spPr>
          <a:xfrm>
            <a:off x="3537855" y="5834744"/>
            <a:ext cx="538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Luke 18: 9-14</a:t>
            </a:r>
            <a:endParaRPr lang="en-GB" sz="32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ED823-7502-66C1-BFBE-012281F108EE}"/>
              </a:ext>
            </a:extLst>
          </p:cNvPr>
          <p:cNvGrpSpPr/>
          <p:nvPr/>
        </p:nvGrpSpPr>
        <p:grpSpPr>
          <a:xfrm>
            <a:off x="2126795" y="3145898"/>
            <a:ext cx="271200" cy="171459"/>
            <a:chOff x="2126795" y="3145898"/>
            <a:chExt cx="271200" cy="1714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F17AB7-4DF1-E47E-BEF5-A83A9739D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6502" y="3152991"/>
              <a:ext cx="131493" cy="1643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8F444-9DB6-497B-4DCF-09B7DA992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6795" y="3145898"/>
              <a:ext cx="139707" cy="17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98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C8D87-0B9B-2EF9-7B1F-9F3E6689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68B0C1-D516-41EC-08AB-29CEF5DE3BA0}"/>
              </a:ext>
            </a:extLst>
          </p:cNvPr>
          <p:cNvSpPr/>
          <p:nvPr/>
        </p:nvSpPr>
        <p:spPr>
          <a:xfrm>
            <a:off x="328386" y="1531341"/>
            <a:ext cx="11535228" cy="3785708"/>
          </a:xfrm>
          <a:prstGeom prst="roundRect">
            <a:avLst/>
          </a:prstGeom>
          <a:solidFill>
            <a:srgbClr val="F5F7FA">
              <a:alpha val="95000"/>
            </a:srgbClr>
          </a:solidFill>
          <a:ln w="12700" cap="flat" cmpd="thickThin" algn="ctr">
            <a:solidFill>
              <a:srgbClr val="D0D0D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B052B-8D3E-E34F-3479-CFA3DE3D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6" y="0"/>
            <a:ext cx="11535228" cy="1325563"/>
          </a:xfrm>
        </p:spPr>
        <p:txBody>
          <a:bodyPr/>
          <a:lstStyle/>
          <a:p>
            <a:r>
              <a:rPr lang="en-US" b="1" dirty="0"/>
              <a:t>Heart postures that empower prayers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2D4B3-4499-2245-B62D-AADDA04AC7CB}"/>
              </a:ext>
            </a:extLst>
          </p:cNvPr>
          <p:cNvSpPr txBox="1"/>
          <p:nvPr/>
        </p:nvSpPr>
        <p:spPr>
          <a:xfrm>
            <a:off x="734786" y="2035259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Thanksgiving – Psalm 100: 4-5</a:t>
            </a:r>
            <a:endParaRPr lang="en-GB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853CA-CC89-5C83-53E5-BA0E79CC379B}"/>
              </a:ext>
            </a:extLst>
          </p:cNvPr>
          <p:cNvSpPr txBox="1"/>
          <p:nvPr/>
        </p:nvSpPr>
        <p:spPr>
          <a:xfrm>
            <a:off x="734786" y="2729727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Worship – Psalm 34: 1-2</a:t>
            </a:r>
            <a:endParaRPr lang="en-GB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18308-E501-080F-3211-A1922BA70514}"/>
              </a:ext>
            </a:extLst>
          </p:cNvPr>
          <p:cNvSpPr txBox="1"/>
          <p:nvPr/>
        </p:nvSpPr>
        <p:spPr>
          <a:xfrm>
            <a:off x="734786" y="3424195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Repentance – Psalm 51: 10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0C550-F69E-57E7-FCD8-D48BEB02D642}"/>
              </a:ext>
            </a:extLst>
          </p:cNvPr>
          <p:cNvSpPr txBox="1"/>
          <p:nvPr/>
        </p:nvSpPr>
        <p:spPr>
          <a:xfrm>
            <a:off x="734786" y="4118663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Purity – Psalm 24: 4-5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010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600F-E385-1495-6DDF-F37D1CD65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323783-87BC-D630-FDA4-265D4B7B4038}"/>
              </a:ext>
            </a:extLst>
          </p:cNvPr>
          <p:cNvSpPr/>
          <p:nvPr/>
        </p:nvSpPr>
        <p:spPr>
          <a:xfrm>
            <a:off x="328386" y="1531341"/>
            <a:ext cx="11535228" cy="3785708"/>
          </a:xfrm>
          <a:prstGeom prst="roundRect">
            <a:avLst/>
          </a:prstGeom>
          <a:solidFill>
            <a:srgbClr val="F5F7FA">
              <a:alpha val="95000"/>
            </a:srgbClr>
          </a:solidFill>
          <a:ln w="12700" cap="flat" cmpd="thickThin" algn="ctr">
            <a:solidFill>
              <a:srgbClr val="D0D0D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61F75-1950-EA88-39BE-CC6A798F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6" y="0"/>
            <a:ext cx="11535228" cy="1325563"/>
          </a:xfrm>
        </p:spPr>
        <p:txBody>
          <a:bodyPr/>
          <a:lstStyle/>
          <a:p>
            <a:r>
              <a:rPr lang="en-US" b="1" dirty="0"/>
              <a:t>Heart postures that empower prayers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7E440-F9F0-5732-5F5E-5D45C441A89D}"/>
              </a:ext>
            </a:extLst>
          </p:cNvPr>
          <p:cNvSpPr txBox="1"/>
          <p:nvPr/>
        </p:nvSpPr>
        <p:spPr>
          <a:xfrm>
            <a:off x="734786" y="1852210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Humility – 2 Chron 7:14</a:t>
            </a:r>
            <a:endParaRPr lang="en-GB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CC36C-E64D-CD39-2A97-3393D872B10C}"/>
              </a:ext>
            </a:extLst>
          </p:cNvPr>
          <p:cNvSpPr txBox="1"/>
          <p:nvPr/>
        </p:nvSpPr>
        <p:spPr>
          <a:xfrm>
            <a:off x="734786" y="2546678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Thirst – Psalm 63: 1-2</a:t>
            </a:r>
            <a:endParaRPr lang="en-GB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015705-0DAC-3B74-F2EB-6A6144EE8297}"/>
              </a:ext>
            </a:extLst>
          </p:cNvPr>
          <p:cNvSpPr txBox="1"/>
          <p:nvPr/>
        </p:nvSpPr>
        <p:spPr>
          <a:xfrm>
            <a:off x="734786" y="3241146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Faith – Matt 21: 22 </a:t>
            </a:r>
            <a:endParaRPr lang="en-GB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C9D78-34BA-36DA-27D3-92C0EE0269F7}"/>
              </a:ext>
            </a:extLst>
          </p:cNvPr>
          <p:cNvSpPr txBox="1"/>
          <p:nvPr/>
        </p:nvSpPr>
        <p:spPr>
          <a:xfrm>
            <a:off x="734786" y="3935611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Waiting – Psalm 40:1 </a:t>
            </a:r>
            <a:endParaRPr lang="en-GB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55FAD-12CD-3577-90F5-DF1F185BFC3F}"/>
              </a:ext>
            </a:extLst>
          </p:cNvPr>
          <p:cNvSpPr txBox="1"/>
          <p:nvPr/>
        </p:nvSpPr>
        <p:spPr>
          <a:xfrm>
            <a:off x="870856" y="4626330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Persistence – Luke 11:9-10; 18:1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453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6D895-9D4E-A60F-7434-1A3A6EEBD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2A14EE-7685-A297-DA6F-E333C98C963A}"/>
              </a:ext>
            </a:extLst>
          </p:cNvPr>
          <p:cNvSpPr/>
          <p:nvPr/>
        </p:nvSpPr>
        <p:spPr>
          <a:xfrm>
            <a:off x="328386" y="1530000"/>
            <a:ext cx="11535228" cy="3788228"/>
          </a:xfrm>
          <a:prstGeom prst="roundRect">
            <a:avLst/>
          </a:prstGeom>
          <a:solidFill>
            <a:srgbClr val="F5F7FA">
              <a:alpha val="95000"/>
            </a:srgbClr>
          </a:solidFill>
          <a:ln w="12700" cap="flat" cmpd="thickThin" algn="ctr">
            <a:solidFill>
              <a:srgbClr val="D0D0D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9BB2A-69DB-54CF-6519-9CA23B57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6" y="0"/>
            <a:ext cx="11535228" cy="1325563"/>
          </a:xfrm>
        </p:spPr>
        <p:txBody>
          <a:bodyPr/>
          <a:lstStyle/>
          <a:p>
            <a:r>
              <a:rPr lang="en-US" b="1" dirty="0"/>
              <a:t>Heart postures that hinder prayers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07FED-D67E-DCBA-BABB-356553396E43}"/>
              </a:ext>
            </a:extLst>
          </p:cNvPr>
          <p:cNvSpPr txBox="1"/>
          <p:nvPr/>
        </p:nvSpPr>
        <p:spPr>
          <a:xfrm>
            <a:off x="715733" y="1879523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Self-righteousness – Luke 18: 9-14</a:t>
            </a:r>
            <a:endParaRPr lang="en-GB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E641D-8E7F-4EC1-118C-D01241F3AA50}"/>
              </a:ext>
            </a:extLst>
          </p:cNvPr>
          <p:cNvSpPr txBox="1"/>
          <p:nvPr/>
        </p:nvSpPr>
        <p:spPr>
          <a:xfrm>
            <a:off x="715733" y="2694243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Discord – 1 Peter 3:7</a:t>
            </a:r>
            <a:endParaRPr lang="en-GB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507BF-7F2D-2725-8782-44983DA9BC2C}"/>
              </a:ext>
            </a:extLst>
          </p:cNvPr>
          <p:cNvSpPr txBox="1"/>
          <p:nvPr/>
        </p:nvSpPr>
        <p:spPr>
          <a:xfrm>
            <a:off x="715733" y="3508963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Unforgiveness – Mark 11: 25-26</a:t>
            </a:r>
            <a:endParaRPr lang="en-GB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C5442-D4C5-77F2-7C99-58630543844E}"/>
              </a:ext>
            </a:extLst>
          </p:cNvPr>
          <p:cNvSpPr txBox="1"/>
          <p:nvPr/>
        </p:nvSpPr>
        <p:spPr>
          <a:xfrm>
            <a:off x="715733" y="4323683"/>
            <a:ext cx="1072242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 b="1" dirty="0"/>
              <a:t>Sin – Psalm 66:18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625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2110</TotalTime>
  <Words>728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To produce power, prayer needs to be:</vt:lpstr>
      <vt:lpstr>How to pray the will of God</vt:lpstr>
      <vt:lpstr>The posture of our heart affects our prayers</vt:lpstr>
      <vt:lpstr>Heart postures that empower prayers</vt:lpstr>
      <vt:lpstr>Heart postures that empower prayers</vt:lpstr>
      <vt:lpstr>Heart postures that hinder prayers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Omoleegho Adio</dc:creator>
  <cp:lastModifiedBy>Omoleegho Adio</cp:lastModifiedBy>
  <cp:revision>7</cp:revision>
  <dcterms:created xsi:type="dcterms:W3CDTF">2026-04-22T16:33:06Z</dcterms:created>
  <dcterms:modified xsi:type="dcterms:W3CDTF">2026-04-25T20:03:12Z</dcterms:modified>
</cp:coreProperties>
</file>